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6"/>
  </p:notesMasterIdLst>
  <p:sldIdLst>
    <p:sldId id="256" r:id="rId2"/>
    <p:sldId id="257" r:id="rId3"/>
    <p:sldId id="258" r:id="rId4"/>
    <p:sldId id="259" r:id="rId5"/>
    <p:sldId id="260" r:id="rId6"/>
    <p:sldId id="388" r:id="rId7"/>
    <p:sldId id="261" r:id="rId8"/>
    <p:sldId id="387" r:id="rId9"/>
    <p:sldId id="311" r:id="rId10"/>
    <p:sldId id="390" r:id="rId11"/>
    <p:sldId id="263" r:id="rId12"/>
    <p:sldId id="391" r:id="rId13"/>
    <p:sldId id="318" r:id="rId14"/>
    <p:sldId id="319" r:id="rId15"/>
    <p:sldId id="320" r:id="rId16"/>
    <p:sldId id="398" r:id="rId17"/>
    <p:sldId id="397" r:id="rId18"/>
    <p:sldId id="399" r:id="rId19"/>
    <p:sldId id="400" r:id="rId20"/>
    <p:sldId id="264" r:id="rId21"/>
    <p:sldId id="265" r:id="rId22"/>
    <p:sldId id="266" r:id="rId23"/>
    <p:sldId id="267" r:id="rId24"/>
    <p:sldId id="268" r:id="rId25"/>
    <p:sldId id="374" r:id="rId26"/>
    <p:sldId id="269" r:id="rId27"/>
    <p:sldId id="270" r:id="rId28"/>
    <p:sldId id="389" r:id="rId29"/>
    <p:sldId id="392" r:id="rId30"/>
    <p:sldId id="271" r:id="rId31"/>
    <p:sldId id="275" r:id="rId32"/>
    <p:sldId id="276" r:id="rId33"/>
    <p:sldId id="277" r:id="rId34"/>
    <p:sldId id="278" r:id="rId35"/>
    <p:sldId id="279" r:id="rId36"/>
    <p:sldId id="280" r:id="rId37"/>
    <p:sldId id="371" r:id="rId38"/>
    <p:sldId id="376" r:id="rId39"/>
    <p:sldId id="379" r:id="rId40"/>
    <p:sldId id="377" r:id="rId41"/>
    <p:sldId id="378" r:id="rId42"/>
    <p:sldId id="285" r:id="rId43"/>
    <p:sldId id="286" r:id="rId44"/>
    <p:sldId id="287" r:id="rId45"/>
    <p:sldId id="380" r:id="rId46"/>
    <p:sldId id="288" r:id="rId47"/>
    <p:sldId id="289" r:id="rId48"/>
    <p:sldId id="290" r:id="rId49"/>
    <p:sldId id="292" r:id="rId50"/>
    <p:sldId id="381" r:id="rId51"/>
    <p:sldId id="401" r:id="rId52"/>
    <p:sldId id="402" r:id="rId53"/>
    <p:sldId id="375" r:id="rId54"/>
    <p:sldId id="383" r:id="rId55"/>
    <p:sldId id="382" r:id="rId56"/>
    <p:sldId id="291" r:id="rId57"/>
    <p:sldId id="295" r:id="rId58"/>
    <p:sldId id="385" r:id="rId59"/>
    <p:sldId id="386" r:id="rId60"/>
    <p:sldId id="393" r:id="rId61"/>
    <p:sldId id="394" r:id="rId62"/>
    <p:sldId id="395" r:id="rId63"/>
    <p:sldId id="396" r:id="rId64"/>
    <p:sldId id="301"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9" d="100"/>
          <a:sy n="79" d="100"/>
        </p:scale>
        <p:origin x="85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slide" Target="slides/slide46.xml" /><Relationship Id="rId50" Type="http://schemas.openxmlformats.org/officeDocument/2006/relationships/slide" Target="slides/slide49.xml" /><Relationship Id="rId55" Type="http://schemas.openxmlformats.org/officeDocument/2006/relationships/slide" Target="slides/slide54.xml" /><Relationship Id="rId63" Type="http://schemas.openxmlformats.org/officeDocument/2006/relationships/slide" Target="slides/slide62.xml" /><Relationship Id="rId68" Type="http://schemas.openxmlformats.org/officeDocument/2006/relationships/viewProps" Target="viewProps.xml" /><Relationship Id="rId7" Type="http://schemas.openxmlformats.org/officeDocument/2006/relationships/slide" Target="slides/slide6.xml" /><Relationship Id="rId2" Type="http://schemas.openxmlformats.org/officeDocument/2006/relationships/slide" Target="slides/slide1.xml" /><Relationship Id="rId16" Type="http://schemas.openxmlformats.org/officeDocument/2006/relationships/slide" Target="slides/slide15.xml" /><Relationship Id="rId29" Type="http://schemas.openxmlformats.org/officeDocument/2006/relationships/slide" Target="slides/slide28.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slide" Target="slides/slide52.xml" /><Relationship Id="rId58" Type="http://schemas.openxmlformats.org/officeDocument/2006/relationships/slide" Target="slides/slide57.xml" /><Relationship Id="rId66" Type="http://schemas.openxmlformats.org/officeDocument/2006/relationships/notesMaster" Target="notesMasters/notesMaster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 Id="rId61" Type="http://schemas.openxmlformats.org/officeDocument/2006/relationships/slide" Target="slides/slide60.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slide" Target="slides/slide64.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56" Type="http://schemas.openxmlformats.org/officeDocument/2006/relationships/slide" Target="slides/slide55.xml" /><Relationship Id="rId64" Type="http://schemas.openxmlformats.org/officeDocument/2006/relationships/slide" Target="slides/slide63.xml" /><Relationship Id="rId69" Type="http://schemas.openxmlformats.org/officeDocument/2006/relationships/theme" Target="theme/theme1.xml" /><Relationship Id="rId8" Type="http://schemas.openxmlformats.org/officeDocument/2006/relationships/slide" Target="slides/slide7.xml" /><Relationship Id="rId51" Type="http://schemas.openxmlformats.org/officeDocument/2006/relationships/slide" Target="slides/slide50.xml"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slide" Target="slides/slide58.xml" /><Relationship Id="rId67" Type="http://schemas.openxmlformats.org/officeDocument/2006/relationships/presProps" Target="presProps.xml"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slide" Target="slides/slide61.xml" /><Relationship Id="rId70" Type="http://schemas.openxmlformats.org/officeDocument/2006/relationships/tableStyles" Target="tableStyle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58839C-E952-44A1-8665-94A2948BAA29}" type="datetimeFigureOut">
              <a:rPr lang="en-US" smtClean="0"/>
              <a:t>7/1/2025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BAB9A7-B037-42D9-BC91-71FBE48D83D5}" type="slidenum">
              <a:rPr lang="en-US" smtClean="0"/>
              <a:t>‹#›</a:t>
            </a:fld>
            <a:endParaRPr lang="en-US"/>
          </a:p>
        </p:txBody>
      </p:sp>
    </p:spTree>
    <p:extLst>
      <p:ext uri="{BB962C8B-B14F-4D97-AF65-F5344CB8AC3E}">
        <p14:creationId xmlns:p14="http://schemas.microsoft.com/office/powerpoint/2010/main" val="1689140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4ba37f45b2_2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 name="Google Shape;175;g34ba37f45b2_2_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4ba37f45b2_2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5" name="Google Shape;245;g34ba37f45b2_2_18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a:extLst>
            <a:ext uri="{FF2B5EF4-FFF2-40B4-BE49-F238E27FC236}">
              <a16:creationId xmlns:a16="http://schemas.microsoft.com/office/drawing/2014/main" id="{4256AC35-993E-13EC-C019-322AF5C908CB}"/>
            </a:ext>
          </a:extLst>
        </p:cNvPr>
        <p:cNvGrpSpPr/>
        <p:nvPr/>
      </p:nvGrpSpPr>
      <p:grpSpPr>
        <a:xfrm>
          <a:off x="0" y="0"/>
          <a:ext cx="0" cy="0"/>
          <a:chOff x="0" y="0"/>
          <a:chExt cx="0" cy="0"/>
        </a:xfrm>
      </p:grpSpPr>
      <p:sp>
        <p:nvSpPr>
          <p:cNvPr id="219" name="Google Shape;219;g34ba37f45b2_2_165:notes">
            <a:extLst>
              <a:ext uri="{FF2B5EF4-FFF2-40B4-BE49-F238E27FC236}">
                <a16:creationId xmlns:a16="http://schemas.microsoft.com/office/drawing/2014/main" id="{23890855-3E3E-0F2E-ED48-F58573E32B1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34ba37f45b2_2_165:notes">
            <a:extLst>
              <a:ext uri="{FF2B5EF4-FFF2-40B4-BE49-F238E27FC236}">
                <a16:creationId xmlns:a16="http://schemas.microsoft.com/office/drawing/2014/main" id="{BCD70B6C-7A2D-2BD1-2ABC-FCA01E12F16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9693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22579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14726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1763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a:extLst>
            <a:ext uri="{FF2B5EF4-FFF2-40B4-BE49-F238E27FC236}">
              <a16:creationId xmlns:a16="http://schemas.microsoft.com/office/drawing/2014/main" id="{9ADE993C-890C-2EFA-6C24-FD53C5D4293C}"/>
            </a:ext>
          </a:extLst>
        </p:cNvPr>
        <p:cNvGrpSpPr/>
        <p:nvPr/>
      </p:nvGrpSpPr>
      <p:grpSpPr>
        <a:xfrm>
          <a:off x="0" y="0"/>
          <a:ext cx="0" cy="0"/>
          <a:chOff x="0" y="0"/>
          <a:chExt cx="0" cy="0"/>
        </a:xfrm>
      </p:grpSpPr>
      <p:sp>
        <p:nvSpPr>
          <p:cNvPr id="317" name="Google Shape;317;g34ba37f45b2_2_254:notes">
            <a:extLst>
              <a:ext uri="{FF2B5EF4-FFF2-40B4-BE49-F238E27FC236}">
                <a16:creationId xmlns:a16="http://schemas.microsoft.com/office/drawing/2014/main" id="{B4DD01FE-D837-16EB-B655-5CD21C9EDA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8" name="Google Shape;318;g34ba37f45b2_2_254:notes">
            <a:extLst>
              <a:ext uri="{FF2B5EF4-FFF2-40B4-BE49-F238E27FC236}">
                <a16:creationId xmlns:a16="http://schemas.microsoft.com/office/drawing/2014/main" id="{12240387-5ED2-75A5-275A-CD372215B0D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655398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34ba37f45b2_2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9" name="Google Shape;259;g34ba37f45b2_2_2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4ba37f45b2_2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 name="Google Shape;270;g34ba37f45b2_2_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4ba37f45b2_2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8" name="Google Shape;298;g34ba37f45b2_2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34ba37f45b2_2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 name="Google Shape;306;g34ba37f45b2_2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34ba37f45b2_2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g34ba37f45b2_2_1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34ba37f45b2_2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2" name="Google Shape;312;g34ba37f45b2_2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34ba37f45b2_2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8" name="Google Shape;318;g34ba37f45b2_2_2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4ba37f45b2_2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9" name="Google Shape;329;g34ba37f45b2_2_2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4ba37f45b2_2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2" name="Google Shape;342;g34ba37f45b2_2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4ba37f45b2_2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1" name="Google Shape;371;g34ba37f45b2_2_3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34ba37f45b2_2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g34ba37f45b2_2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4ba37f45b2_2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g34ba37f45b2_2_32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4ba37f45b2_2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3" name="Google Shape;403;g34ba37f45b2_2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34ba37f45b2_2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4" name="Google Shape;414;g34ba37f45b2_2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34ba37f45b2_2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0" name="Google Shape;420;g34ba37f45b2_2_3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34ba37f45b2_2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g34ba37f45b2_2_13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4ba37f45b2_2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2" name="Google Shape;462;g34ba37f45b2_2_3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4ba37f45b2_2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3" name="Google Shape;473;g34ba37f45b2_2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34ba37f45b2_2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4" name="Google Shape;484;g34ba37f45b2_2_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34ba37f45b2_2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3" name="Google Shape;493;g34ba37f45b2_2_4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34ba37f45b2_2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4" name="Google Shape;504;g34ba37f45b2_2_41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34ba37f45b2_2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5" name="Google Shape;515;g34ba37f45b2_2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34ba37f45b2_2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5" name="Google Shape;535;g34ba37f45b2_2_4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a:extLst>
            <a:ext uri="{FF2B5EF4-FFF2-40B4-BE49-F238E27FC236}">
              <a16:creationId xmlns:a16="http://schemas.microsoft.com/office/drawing/2014/main" id="{642F44C0-7E45-947F-CBA7-F1C80A4016AC}"/>
            </a:ext>
          </a:extLst>
        </p:cNvPr>
        <p:cNvGrpSpPr/>
        <p:nvPr/>
      </p:nvGrpSpPr>
      <p:grpSpPr>
        <a:xfrm>
          <a:off x="0" y="0"/>
          <a:ext cx="0" cy="0"/>
          <a:chOff x="0" y="0"/>
          <a:chExt cx="0" cy="0"/>
        </a:xfrm>
      </p:grpSpPr>
      <p:sp>
        <p:nvSpPr>
          <p:cNvPr id="514" name="Google Shape;514;g34ba37f45b2_2_427:notes">
            <a:extLst>
              <a:ext uri="{FF2B5EF4-FFF2-40B4-BE49-F238E27FC236}">
                <a16:creationId xmlns:a16="http://schemas.microsoft.com/office/drawing/2014/main" id="{97BBF3FE-7451-1A68-8A79-FD24068702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5" name="Google Shape;515;g34ba37f45b2_2_427:notes">
            <a:extLst>
              <a:ext uri="{FF2B5EF4-FFF2-40B4-BE49-F238E27FC236}">
                <a16:creationId xmlns:a16="http://schemas.microsoft.com/office/drawing/2014/main" id="{F4F88CB4-6FB5-D99E-4F5A-8F908AB8129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64339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a:extLst>
            <a:ext uri="{FF2B5EF4-FFF2-40B4-BE49-F238E27FC236}">
              <a16:creationId xmlns:a16="http://schemas.microsoft.com/office/drawing/2014/main" id="{CF978B18-7CBC-0A70-C75A-B20D4E279BE3}"/>
            </a:ext>
          </a:extLst>
        </p:cNvPr>
        <p:cNvGrpSpPr/>
        <p:nvPr/>
      </p:nvGrpSpPr>
      <p:grpSpPr>
        <a:xfrm>
          <a:off x="0" y="0"/>
          <a:ext cx="0" cy="0"/>
          <a:chOff x="0" y="0"/>
          <a:chExt cx="0" cy="0"/>
        </a:xfrm>
      </p:grpSpPr>
      <p:sp>
        <p:nvSpPr>
          <p:cNvPr id="514" name="Google Shape;514;g34ba37f45b2_2_427:notes">
            <a:extLst>
              <a:ext uri="{FF2B5EF4-FFF2-40B4-BE49-F238E27FC236}">
                <a16:creationId xmlns:a16="http://schemas.microsoft.com/office/drawing/2014/main" id="{C977666C-6FD7-9EF6-AC77-ABC52679C0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5" name="Google Shape;515;g34ba37f45b2_2_427:notes">
            <a:extLst>
              <a:ext uri="{FF2B5EF4-FFF2-40B4-BE49-F238E27FC236}">
                <a16:creationId xmlns:a16="http://schemas.microsoft.com/office/drawing/2014/main" id="{BAF3CED1-1A3F-39AC-F148-5C7FD73A52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21124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a:extLst>
            <a:ext uri="{FF2B5EF4-FFF2-40B4-BE49-F238E27FC236}">
              <a16:creationId xmlns:a16="http://schemas.microsoft.com/office/drawing/2014/main" id="{99D11DCD-57D9-E8B2-EC21-0AC990CB6971}"/>
            </a:ext>
          </a:extLst>
        </p:cNvPr>
        <p:cNvGrpSpPr/>
        <p:nvPr/>
      </p:nvGrpSpPr>
      <p:grpSpPr>
        <a:xfrm>
          <a:off x="0" y="0"/>
          <a:ext cx="0" cy="0"/>
          <a:chOff x="0" y="0"/>
          <a:chExt cx="0" cy="0"/>
        </a:xfrm>
      </p:grpSpPr>
      <p:sp>
        <p:nvSpPr>
          <p:cNvPr id="514" name="Google Shape;514;g34ba37f45b2_2_427:notes">
            <a:extLst>
              <a:ext uri="{FF2B5EF4-FFF2-40B4-BE49-F238E27FC236}">
                <a16:creationId xmlns:a16="http://schemas.microsoft.com/office/drawing/2014/main" id="{8B9FB4A3-9505-CE7A-2034-C3D3BA93ED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5" name="Google Shape;515;g34ba37f45b2_2_427:notes">
            <a:extLst>
              <a:ext uri="{FF2B5EF4-FFF2-40B4-BE49-F238E27FC236}">
                <a16:creationId xmlns:a16="http://schemas.microsoft.com/office/drawing/2014/main" id="{28872277-08DB-D527-E2F8-BA04B1C9FB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0312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4ba37f45b2_2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g34ba37f45b2_2_1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34ba37f45b2_2_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4" name="Google Shape;524;g34ba37f45b2_2_4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34ba37f45b2_2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0" name="Google Shape;560;g34ba37f45b2_2_4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a:extLst>
            <a:ext uri="{FF2B5EF4-FFF2-40B4-BE49-F238E27FC236}">
              <a16:creationId xmlns:a16="http://schemas.microsoft.com/office/drawing/2014/main" id="{5A8AB03E-DBF5-2268-23AF-8217C0BDEB51}"/>
            </a:ext>
          </a:extLst>
        </p:cNvPr>
        <p:cNvGrpSpPr/>
        <p:nvPr/>
      </p:nvGrpSpPr>
      <p:grpSpPr>
        <a:xfrm>
          <a:off x="0" y="0"/>
          <a:ext cx="0" cy="0"/>
          <a:chOff x="0" y="0"/>
          <a:chExt cx="0" cy="0"/>
        </a:xfrm>
      </p:grpSpPr>
      <p:sp>
        <p:nvSpPr>
          <p:cNvPr id="559" name="Google Shape;559;g34ba37f45b2_2_467:notes">
            <a:extLst>
              <a:ext uri="{FF2B5EF4-FFF2-40B4-BE49-F238E27FC236}">
                <a16:creationId xmlns:a16="http://schemas.microsoft.com/office/drawing/2014/main" id="{5E2A77FB-25A3-C1ED-21FB-12CDF94FAC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0" name="Google Shape;560;g34ba37f45b2_2_467:notes">
            <a:extLst>
              <a:ext uri="{FF2B5EF4-FFF2-40B4-BE49-F238E27FC236}">
                <a16:creationId xmlns:a16="http://schemas.microsoft.com/office/drawing/2014/main" id="{32FA52B2-6E1A-61C2-87BE-16C1F299680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600608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34ba37f45b2_2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4" name="Google Shape;614;g34ba37f45b2_2_51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34ba37f45b2_2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34ba37f45b2_2_1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a:extLst>
            <a:ext uri="{FF2B5EF4-FFF2-40B4-BE49-F238E27FC236}">
              <a16:creationId xmlns:a16="http://schemas.microsoft.com/office/drawing/2014/main" id="{D2844A35-DBA2-CE43-B726-0ECEC4BBEDDA}"/>
            </a:ext>
          </a:extLst>
        </p:cNvPr>
        <p:cNvGrpSpPr/>
        <p:nvPr/>
      </p:nvGrpSpPr>
      <p:grpSpPr>
        <a:xfrm>
          <a:off x="0" y="0"/>
          <a:ext cx="0" cy="0"/>
          <a:chOff x="0" y="0"/>
          <a:chExt cx="0" cy="0"/>
        </a:xfrm>
      </p:grpSpPr>
      <p:sp>
        <p:nvSpPr>
          <p:cNvPr id="219" name="Google Shape;219;g34ba37f45b2_2_165:notes">
            <a:extLst>
              <a:ext uri="{FF2B5EF4-FFF2-40B4-BE49-F238E27FC236}">
                <a16:creationId xmlns:a16="http://schemas.microsoft.com/office/drawing/2014/main" id="{986A0E5B-D5C4-F3A5-17E2-EFE3B10DE9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34ba37f45b2_2_165:notes">
            <a:extLst>
              <a:ext uri="{FF2B5EF4-FFF2-40B4-BE49-F238E27FC236}">
                <a16:creationId xmlns:a16="http://schemas.microsoft.com/office/drawing/2014/main" id="{16428311-462F-695B-9C2A-65B78ED240D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61895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4ba37f45b2_2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g34ba37f45b2_2_1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a:extLst>
            <a:ext uri="{FF2B5EF4-FFF2-40B4-BE49-F238E27FC236}">
              <a16:creationId xmlns:a16="http://schemas.microsoft.com/office/drawing/2014/main" id="{B6C92127-EFFF-9893-281C-B99EAA85D0B4}"/>
            </a:ext>
          </a:extLst>
        </p:cNvPr>
        <p:cNvGrpSpPr/>
        <p:nvPr/>
      </p:nvGrpSpPr>
      <p:grpSpPr>
        <a:xfrm>
          <a:off x="0" y="0"/>
          <a:ext cx="0" cy="0"/>
          <a:chOff x="0" y="0"/>
          <a:chExt cx="0" cy="0"/>
        </a:xfrm>
      </p:grpSpPr>
      <p:sp>
        <p:nvSpPr>
          <p:cNvPr id="219" name="Google Shape;219;g34ba37f45b2_2_165:notes">
            <a:extLst>
              <a:ext uri="{FF2B5EF4-FFF2-40B4-BE49-F238E27FC236}">
                <a16:creationId xmlns:a16="http://schemas.microsoft.com/office/drawing/2014/main" id="{3CE5C208-CBC7-589E-BEC6-DBDBC78356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34ba37f45b2_2_165:notes">
            <a:extLst>
              <a:ext uri="{FF2B5EF4-FFF2-40B4-BE49-F238E27FC236}">
                <a16:creationId xmlns:a16="http://schemas.microsoft.com/office/drawing/2014/main" id="{3936CE28-8153-898D-57A0-5355D6FAF15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0216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a:extLst>
            <a:ext uri="{FF2B5EF4-FFF2-40B4-BE49-F238E27FC236}">
              <a16:creationId xmlns:a16="http://schemas.microsoft.com/office/drawing/2014/main" id="{57DF1CCF-7BA5-3F1E-9231-C67064C23DFC}"/>
            </a:ext>
          </a:extLst>
        </p:cNvPr>
        <p:cNvGrpSpPr/>
        <p:nvPr/>
      </p:nvGrpSpPr>
      <p:grpSpPr>
        <a:xfrm>
          <a:off x="0" y="0"/>
          <a:ext cx="0" cy="0"/>
          <a:chOff x="0" y="0"/>
          <a:chExt cx="0" cy="0"/>
        </a:xfrm>
      </p:grpSpPr>
      <p:sp>
        <p:nvSpPr>
          <p:cNvPr id="219" name="Google Shape;219;g34ba37f45b2_2_165:notes">
            <a:extLst>
              <a:ext uri="{FF2B5EF4-FFF2-40B4-BE49-F238E27FC236}">
                <a16:creationId xmlns:a16="http://schemas.microsoft.com/office/drawing/2014/main" id="{650CF9DF-8723-BC3A-55AD-C7D66D6585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34ba37f45b2_2_165:notes">
            <a:extLst>
              <a:ext uri="{FF2B5EF4-FFF2-40B4-BE49-F238E27FC236}">
                <a16:creationId xmlns:a16="http://schemas.microsoft.com/office/drawing/2014/main" id="{A5D49243-836F-A76A-36DE-51F8AFAB3C9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397392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rgbClr val="036631"/>
        </a:solidFill>
        <a:effectLst/>
      </p:bgPr>
    </p:bg>
    <p:spTree>
      <p:nvGrpSpPr>
        <p:cNvPr id="1" name="Shape 53"/>
        <p:cNvGrpSpPr/>
        <p:nvPr/>
      </p:nvGrpSpPr>
      <p:grpSpPr>
        <a:xfrm>
          <a:off x="0" y="0"/>
          <a:ext cx="0" cy="0"/>
          <a:chOff x="0" y="0"/>
          <a:chExt cx="0" cy="0"/>
        </a:xfrm>
      </p:grpSpPr>
      <p:pic>
        <p:nvPicPr>
          <p:cNvPr id="54" name="Google Shape;54;p14"/>
          <p:cNvPicPr preferRelativeResize="0"/>
          <p:nvPr/>
        </p:nvPicPr>
        <p:blipFill rotWithShape="1">
          <a:blip r:embed="rId2">
            <a:alphaModFix amt="55000"/>
          </a:blip>
          <a:srcRect/>
          <a:stretch/>
        </p:blipFill>
        <p:spPr>
          <a:xfrm>
            <a:off x="0" y="0"/>
            <a:ext cx="12192000" cy="6858000"/>
          </a:xfrm>
          <a:prstGeom prst="rect">
            <a:avLst/>
          </a:prstGeom>
          <a:noFill/>
          <a:ln>
            <a:noFill/>
          </a:ln>
        </p:spPr>
      </p:pic>
      <p:sp>
        <p:nvSpPr>
          <p:cNvPr id="55" name="Google Shape;55;p14"/>
          <p:cNvSpPr txBox="1">
            <a:spLocks noGrp="1"/>
          </p:cNvSpPr>
          <p:nvPr>
            <p:ph type="ctrTitle"/>
          </p:nvPr>
        </p:nvSpPr>
        <p:spPr>
          <a:xfrm>
            <a:off x="1200333" y="1244261"/>
            <a:ext cx="7612000" cy="25904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SzPts val="5000"/>
              <a:buNone/>
              <a:defRPr sz="8666" b="0">
                <a:latin typeface="Montserrat ExtraBold"/>
                <a:ea typeface="Montserrat ExtraBold"/>
                <a:cs typeface="Montserrat ExtraBold"/>
                <a:sym typeface="Montserrat ExtraBold"/>
              </a:defRPr>
            </a:lvl1pPr>
            <a:lvl2pPr lvl="1" algn="ctr">
              <a:lnSpc>
                <a:spcPct val="100000"/>
              </a:lnSpc>
              <a:spcBef>
                <a:spcPts val="267"/>
              </a:spcBef>
              <a:spcAft>
                <a:spcPts val="0"/>
              </a:spcAft>
              <a:buSzPts val="5000"/>
              <a:buNone/>
              <a:defRPr sz="6667"/>
            </a:lvl2pPr>
            <a:lvl3pPr lvl="2" algn="ctr">
              <a:lnSpc>
                <a:spcPct val="100000"/>
              </a:lnSpc>
              <a:spcBef>
                <a:spcPts val="0"/>
              </a:spcBef>
              <a:spcAft>
                <a:spcPts val="0"/>
              </a:spcAft>
              <a:buSzPts val="5000"/>
              <a:buNone/>
              <a:defRPr sz="6667"/>
            </a:lvl3pPr>
            <a:lvl4pPr lvl="3" algn="ctr">
              <a:lnSpc>
                <a:spcPct val="100000"/>
              </a:lnSpc>
              <a:spcBef>
                <a:spcPts val="0"/>
              </a:spcBef>
              <a:spcAft>
                <a:spcPts val="0"/>
              </a:spcAft>
              <a:buSzPts val="5000"/>
              <a:buNone/>
              <a:defRPr sz="6667"/>
            </a:lvl4pPr>
            <a:lvl5pPr lvl="4" algn="ctr">
              <a:lnSpc>
                <a:spcPct val="100000"/>
              </a:lnSpc>
              <a:spcBef>
                <a:spcPts val="0"/>
              </a:spcBef>
              <a:spcAft>
                <a:spcPts val="0"/>
              </a:spcAft>
              <a:buSzPts val="5000"/>
              <a:buNone/>
              <a:defRPr sz="6667"/>
            </a:lvl5pPr>
            <a:lvl6pPr lvl="5" algn="ctr">
              <a:lnSpc>
                <a:spcPct val="100000"/>
              </a:lnSpc>
              <a:spcBef>
                <a:spcPts val="0"/>
              </a:spcBef>
              <a:spcAft>
                <a:spcPts val="0"/>
              </a:spcAft>
              <a:buSzPts val="5000"/>
              <a:buNone/>
              <a:defRPr sz="6667"/>
            </a:lvl6pPr>
            <a:lvl7pPr lvl="6" algn="ctr">
              <a:lnSpc>
                <a:spcPct val="100000"/>
              </a:lnSpc>
              <a:spcBef>
                <a:spcPts val="0"/>
              </a:spcBef>
              <a:spcAft>
                <a:spcPts val="0"/>
              </a:spcAft>
              <a:buSzPts val="5000"/>
              <a:buNone/>
              <a:defRPr sz="6667"/>
            </a:lvl7pPr>
            <a:lvl8pPr lvl="7" algn="ctr">
              <a:lnSpc>
                <a:spcPct val="100000"/>
              </a:lnSpc>
              <a:spcBef>
                <a:spcPts val="0"/>
              </a:spcBef>
              <a:spcAft>
                <a:spcPts val="0"/>
              </a:spcAft>
              <a:buSzPts val="5000"/>
              <a:buNone/>
              <a:defRPr sz="6667"/>
            </a:lvl8pPr>
            <a:lvl9pPr lvl="8" algn="ctr">
              <a:lnSpc>
                <a:spcPct val="100000"/>
              </a:lnSpc>
              <a:spcBef>
                <a:spcPts val="0"/>
              </a:spcBef>
              <a:spcAft>
                <a:spcPts val="0"/>
              </a:spcAft>
              <a:buSzPts val="5000"/>
              <a:buNone/>
              <a:defRPr sz="6667"/>
            </a:lvl9pPr>
          </a:lstStyle>
          <a:p>
            <a:endParaRPr/>
          </a:p>
        </p:txBody>
      </p:sp>
      <p:sp>
        <p:nvSpPr>
          <p:cNvPr id="56" name="Google Shape;56;p14"/>
          <p:cNvSpPr txBox="1">
            <a:spLocks noGrp="1"/>
          </p:cNvSpPr>
          <p:nvPr>
            <p:ph type="subTitle" idx="1"/>
          </p:nvPr>
        </p:nvSpPr>
        <p:spPr>
          <a:xfrm>
            <a:off x="1200333" y="4751787"/>
            <a:ext cx="7612000" cy="62640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SzPts val="3000"/>
              <a:buNone/>
              <a:defRPr sz="2133">
                <a:latin typeface="DM Sans"/>
                <a:ea typeface="DM Sans"/>
                <a:cs typeface="DM Sans"/>
                <a:sym typeface="DM Sans"/>
              </a:defRPr>
            </a:lvl1pPr>
            <a:lvl2pPr lvl="1" algn="ctr">
              <a:lnSpc>
                <a:spcPct val="100000"/>
              </a:lnSpc>
              <a:spcBef>
                <a:spcPts val="0"/>
              </a:spcBef>
              <a:spcAft>
                <a:spcPts val="0"/>
              </a:spcAft>
              <a:buSzPts val="3000"/>
              <a:buNone/>
              <a:defRPr sz="4000"/>
            </a:lvl2pPr>
            <a:lvl3pPr lvl="2" algn="ctr">
              <a:lnSpc>
                <a:spcPct val="100000"/>
              </a:lnSpc>
              <a:spcBef>
                <a:spcPts val="0"/>
              </a:spcBef>
              <a:spcAft>
                <a:spcPts val="0"/>
              </a:spcAft>
              <a:buSzPts val="3000"/>
              <a:buNone/>
              <a:defRPr sz="4000"/>
            </a:lvl3pPr>
            <a:lvl4pPr lvl="3" algn="ctr">
              <a:lnSpc>
                <a:spcPct val="100000"/>
              </a:lnSpc>
              <a:spcBef>
                <a:spcPts val="0"/>
              </a:spcBef>
              <a:spcAft>
                <a:spcPts val="0"/>
              </a:spcAft>
              <a:buSzPts val="3000"/>
              <a:buNone/>
              <a:defRPr sz="4000"/>
            </a:lvl4pPr>
            <a:lvl5pPr lvl="4" algn="ctr">
              <a:lnSpc>
                <a:spcPct val="100000"/>
              </a:lnSpc>
              <a:spcBef>
                <a:spcPts val="0"/>
              </a:spcBef>
              <a:spcAft>
                <a:spcPts val="0"/>
              </a:spcAft>
              <a:buSzPts val="3000"/>
              <a:buNone/>
              <a:defRPr sz="4000"/>
            </a:lvl5pPr>
            <a:lvl6pPr lvl="5" algn="ctr">
              <a:lnSpc>
                <a:spcPct val="100000"/>
              </a:lnSpc>
              <a:spcBef>
                <a:spcPts val="0"/>
              </a:spcBef>
              <a:spcAft>
                <a:spcPts val="0"/>
              </a:spcAft>
              <a:buSzPts val="3000"/>
              <a:buNone/>
              <a:defRPr sz="4000"/>
            </a:lvl6pPr>
            <a:lvl7pPr lvl="6" algn="ctr">
              <a:lnSpc>
                <a:spcPct val="100000"/>
              </a:lnSpc>
              <a:spcBef>
                <a:spcPts val="0"/>
              </a:spcBef>
              <a:spcAft>
                <a:spcPts val="0"/>
              </a:spcAft>
              <a:buSzPts val="3000"/>
              <a:buNone/>
              <a:defRPr sz="4000"/>
            </a:lvl7pPr>
            <a:lvl8pPr lvl="7" algn="ctr">
              <a:lnSpc>
                <a:spcPct val="100000"/>
              </a:lnSpc>
              <a:spcBef>
                <a:spcPts val="0"/>
              </a:spcBef>
              <a:spcAft>
                <a:spcPts val="0"/>
              </a:spcAft>
              <a:buSzPts val="3000"/>
              <a:buNone/>
              <a:defRPr sz="4000"/>
            </a:lvl8pPr>
            <a:lvl9pPr lvl="8" algn="ctr">
              <a:lnSpc>
                <a:spcPct val="100000"/>
              </a:lnSpc>
              <a:spcBef>
                <a:spcPts val="0"/>
              </a:spcBef>
              <a:spcAft>
                <a:spcPts val="0"/>
              </a:spcAft>
              <a:buSzPts val="3000"/>
              <a:buNone/>
              <a:defRPr sz="4000"/>
            </a:lvl9pPr>
          </a:lstStyle>
          <a:p>
            <a:endParaRPr/>
          </a:p>
        </p:txBody>
      </p:sp>
      <p:grpSp>
        <p:nvGrpSpPr>
          <p:cNvPr id="57" name="Google Shape;57;p14"/>
          <p:cNvGrpSpPr/>
          <p:nvPr/>
        </p:nvGrpSpPr>
        <p:grpSpPr>
          <a:xfrm>
            <a:off x="-381300" y="-1048900"/>
            <a:ext cx="1940400" cy="7975277"/>
            <a:chOff x="-285975" y="-786675"/>
            <a:chExt cx="1455300" cy="5981458"/>
          </a:xfrm>
        </p:grpSpPr>
        <p:sp>
          <p:nvSpPr>
            <p:cNvPr id="58" name="Google Shape;58;p14"/>
            <p:cNvSpPr/>
            <p:nvPr/>
          </p:nvSpPr>
          <p:spPr>
            <a:xfrm>
              <a:off x="-285975" y="-786675"/>
              <a:ext cx="1455300" cy="1455300"/>
            </a:xfrm>
            <a:prstGeom prst="ellipse">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Lato"/>
                <a:ea typeface="Lato"/>
                <a:cs typeface="Lato"/>
                <a:sym typeface="Lato"/>
              </a:endParaRPr>
            </a:p>
          </p:txBody>
        </p:sp>
        <p:cxnSp>
          <p:nvCxnSpPr>
            <p:cNvPr id="59" name="Google Shape;59;p14"/>
            <p:cNvCxnSpPr/>
            <p:nvPr/>
          </p:nvCxnSpPr>
          <p:spPr>
            <a:xfrm>
              <a:off x="441675" y="-20117"/>
              <a:ext cx="0" cy="5214900"/>
            </a:xfrm>
            <a:prstGeom prst="straightConnector1">
              <a:avLst/>
            </a:prstGeom>
            <a:noFill/>
            <a:ln w="38100" cap="flat" cmpd="sng">
              <a:solidFill>
                <a:schemeClr val="dk1"/>
              </a:solidFill>
              <a:prstDash val="solid"/>
              <a:round/>
              <a:headEnd type="none" w="sm" len="sm"/>
              <a:tailEnd type="none" w="sm" len="sm"/>
            </a:ln>
          </p:spPr>
        </p:cxnSp>
      </p:grpSp>
      <p:pic>
        <p:nvPicPr>
          <p:cNvPr id="60" name="Google Shape;60;p14"/>
          <p:cNvPicPr preferRelativeResize="0"/>
          <p:nvPr/>
        </p:nvPicPr>
        <p:blipFill rotWithShape="1">
          <a:blip r:embed="rId3">
            <a:alphaModFix/>
          </a:blip>
          <a:srcRect/>
          <a:stretch/>
        </p:blipFill>
        <p:spPr>
          <a:xfrm>
            <a:off x="9940901" y="367967"/>
            <a:ext cx="3241167" cy="5950499"/>
          </a:xfrm>
          <a:prstGeom prst="rect">
            <a:avLst/>
          </a:prstGeom>
          <a:noFill/>
          <a:ln>
            <a:noFill/>
          </a:ln>
        </p:spPr>
      </p:pic>
      <p:grpSp>
        <p:nvGrpSpPr>
          <p:cNvPr id="61" name="Google Shape;61;p14"/>
          <p:cNvGrpSpPr/>
          <p:nvPr/>
        </p:nvGrpSpPr>
        <p:grpSpPr>
          <a:xfrm rot="-5400000">
            <a:off x="10323720" y="5777086"/>
            <a:ext cx="375929" cy="1458713"/>
            <a:chOff x="7256520" y="835200"/>
            <a:chExt cx="562320" cy="2181960"/>
          </a:xfrm>
        </p:grpSpPr>
        <p:sp>
          <p:nvSpPr>
            <p:cNvPr id="62" name="Google Shape;62;p14"/>
            <p:cNvSpPr/>
            <p:nvPr/>
          </p:nvSpPr>
          <p:spPr>
            <a:xfrm>
              <a:off x="7256520" y="2444400"/>
              <a:ext cx="562320" cy="572760"/>
            </a:xfrm>
            <a:custGeom>
              <a:avLst/>
              <a:gdLst/>
              <a:ahLst/>
              <a:cxnLst/>
              <a:rect l="l" t="t" r="r" b="b"/>
              <a:pathLst>
                <a:path w="1562" h="1591" extrusionOk="0">
                  <a:moveTo>
                    <a:pt x="295" y="0"/>
                  </a:moveTo>
                  <a:lnTo>
                    <a:pt x="0" y="301"/>
                  </a:lnTo>
                  <a:lnTo>
                    <a:pt x="486" y="796"/>
                  </a:lnTo>
                  <a:lnTo>
                    <a:pt x="0" y="1291"/>
                  </a:lnTo>
                  <a:lnTo>
                    <a:pt x="295" y="1591"/>
                  </a:lnTo>
                  <a:lnTo>
                    <a:pt x="781" y="1096"/>
                  </a:lnTo>
                  <a:lnTo>
                    <a:pt x="1267" y="1591"/>
                  </a:lnTo>
                  <a:lnTo>
                    <a:pt x="1562" y="1291"/>
                  </a:lnTo>
                  <a:lnTo>
                    <a:pt x="1076" y="796"/>
                  </a:lnTo>
                  <a:lnTo>
                    <a:pt x="1562" y="301"/>
                  </a:lnTo>
                  <a:lnTo>
                    <a:pt x="1267" y="0"/>
                  </a:lnTo>
                  <a:lnTo>
                    <a:pt x="781" y="496"/>
                  </a:lnTo>
                  <a:lnTo>
                    <a:pt x="295"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rgbClr val="000000"/>
                </a:solidFill>
                <a:latin typeface="Arial"/>
                <a:ea typeface="Arial"/>
                <a:cs typeface="Arial"/>
                <a:sym typeface="Arial"/>
              </a:endParaRPr>
            </a:p>
          </p:txBody>
        </p:sp>
        <p:sp>
          <p:nvSpPr>
            <p:cNvPr id="63" name="Google Shape;63;p14"/>
            <p:cNvSpPr/>
            <p:nvPr/>
          </p:nvSpPr>
          <p:spPr>
            <a:xfrm>
              <a:off x="7256520" y="1639800"/>
              <a:ext cx="562320" cy="573120"/>
            </a:xfrm>
            <a:custGeom>
              <a:avLst/>
              <a:gdLst/>
              <a:ahLst/>
              <a:cxnLst/>
              <a:rect l="l" t="t" r="r" b="b"/>
              <a:pathLst>
                <a:path w="1562" h="1592" extrusionOk="0">
                  <a:moveTo>
                    <a:pt x="295" y="0"/>
                  </a:moveTo>
                  <a:lnTo>
                    <a:pt x="0" y="301"/>
                  </a:lnTo>
                  <a:lnTo>
                    <a:pt x="486" y="796"/>
                  </a:lnTo>
                  <a:lnTo>
                    <a:pt x="0" y="1291"/>
                  </a:lnTo>
                  <a:lnTo>
                    <a:pt x="295" y="1592"/>
                  </a:lnTo>
                  <a:lnTo>
                    <a:pt x="781" y="1097"/>
                  </a:lnTo>
                  <a:lnTo>
                    <a:pt x="1267" y="1592"/>
                  </a:lnTo>
                  <a:lnTo>
                    <a:pt x="1562" y="1291"/>
                  </a:lnTo>
                  <a:lnTo>
                    <a:pt x="1076" y="796"/>
                  </a:lnTo>
                  <a:lnTo>
                    <a:pt x="1562" y="301"/>
                  </a:lnTo>
                  <a:lnTo>
                    <a:pt x="1267" y="0"/>
                  </a:lnTo>
                  <a:lnTo>
                    <a:pt x="781" y="496"/>
                  </a:lnTo>
                  <a:lnTo>
                    <a:pt x="295"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rgbClr val="000000"/>
                </a:solidFill>
                <a:latin typeface="Arial"/>
                <a:ea typeface="Arial"/>
                <a:cs typeface="Arial"/>
                <a:sym typeface="Arial"/>
              </a:endParaRPr>
            </a:p>
          </p:txBody>
        </p:sp>
        <p:sp>
          <p:nvSpPr>
            <p:cNvPr id="64" name="Google Shape;64;p14"/>
            <p:cNvSpPr/>
            <p:nvPr/>
          </p:nvSpPr>
          <p:spPr>
            <a:xfrm>
              <a:off x="7256520" y="835200"/>
              <a:ext cx="562320" cy="573120"/>
            </a:xfrm>
            <a:custGeom>
              <a:avLst/>
              <a:gdLst/>
              <a:ahLst/>
              <a:cxnLst/>
              <a:rect l="l" t="t" r="r" b="b"/>
              <a:pathLst>
                <a:path w="1562" h="1592" extrusionOk="0">
                  <a:moveTo>
                    <a:pt x="295" y="0"/>
                  </a:moveTo>
                  <a:lnTo>
                    <a:pt x="0" y="301"/>
                  </a:lnTo>
                  <a:lnTo>
                    <a:pt x="486" y="796"/>
                  </a:lnTo>
                  <a:lnTo>
                    <a:pt x="0" y="1291"/>
                  </a:lnTo>
                  <a:lnTo>
                    <a:pt x="295" y="1592"/>
                  </a:lnTo>
                  <a:lnTo>
                    <a:pt x="781" y="1097"/>
                  </a:lnTo>
                  <a:lnTo>
                    <a:pt x="1267" y="1592"/>
                  </a:lnTo>
                  <a:lnTo>
                    <a:pt x="1562" y="1291"/>
                  </a:lnTo>
                  <a:lnTo>
                    <a:pt x="1076" y="796"/>
                  </a:lnTo>
                  <a:lnTo>
                    <a:pt x="1562" y="301"/>
                  </a:lnTo>
                  <a:lnTo>
                    <a:pt x="1267" y="0"/>
                  </a:lnTo>
                  <a:lnTo>
                    <a:pt x="781" y="495"/>
                  </a:lnTo>
                  <a:lnTo>
                    <a:pt x="295"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679023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63"/>
        <p:cNvGrpSpPr/>
        <p:nvPr/>
      </p:nvGrpSpPr>
      <p:grpSpPr>
        <a:xfrm>
          <a:off x="0" y="0"/>
          <a:ext cx="0" cy="0"/>
          <a:chOff x="0" y="0"/>
          <a:chExt cx="0" cy="0"/>
        </a:xfrm>
      </p:grpSpPr>
    </p:spTree>
    <p:extLst>
      <p:ext uri="{BB962C8B-B14F-4D97-AF65-F5344CB8AC3E}">
        <p14:creationId xmlns:p14="http://schemas.microsoft.com/office/powerpoint/2010/main" val="3108398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64"/>
        <p:cNvGrpSpPr/>
        <p:nvPr/>
      </p:nvGrpSpPr>
      <p:grpSpPr>
        <a:xfrm>
          <a:off x="0" y="0"/>
          <a:ext cx="0" cy="0"/>
          <a:chOff x="0" y="0"/>
          <a:chExt cx="0" cy="0"/>
        </a:xfrm>
      </p:grpSpPr>
      <p:pic>
        <p:nvPicPr>
          <p:cNvPr id="165" name="Google Shape;165;p24"/>
          <p:cNvPicPr preferRelativeResize="0"/>
          <p:nvPr/>
        </p:nvPicPr>
        <p:blipFill rotWithShape="1">
          <a:blip r:embed="rId2">
            <a:alphaModFix amt="55000"/>
          </a:blip>
          <a:srcRect/>
          <a:stretch/>
        </p:blipFill>
        <p:spPr>
          <a:xfrm>
            <a:off x="0" y="0"/>
            <a:ext cx="12192000" cy="6858000"/>
          </a:xfrm>
          <a:prstGeom prst="rect">
            <a:avLst/>
          </a:prstGeom>
          <a:noFill/>
          <a:ln>
            <a:noFill/>
          </a:ln>
        </p:spPr>
      </p:pic>
      <p:grpSp>
        <p:nvGrpSpPr>
          <p:cNvPr id="166" name="Google Shape;166;p24"/>
          <p:cNvGrpSpPr/>
          <p:nvPr/>
        </p:nvGrpSpPr>
        <p:grpSpPr>
          <a:xfrm>
            <a:off x="10575633" y="-1043351"/>
            <a:ext cx="1940400" cy="7975277"/>
            <a:chOff x="-285975" y="-786675"/>
            <a:chExt cx="1455300" cy="5981458"/>
          </a:xfrm>
        </p:grpSpPr>
        <p:sp>
          <p:nvSpPr>
            <p:cNvPr id="167" name="Google Shape;167;p24"/>
            <p:cNvSpPr/>
            <p:nvPr/>
          </p:nvSpPr>
          <p:spPr>
            <a:xfrm>
              <a:off x="-285975" y="-786675"/>
              <a:ext cx="1455300" cy="1455300"/>
            </a:xfrm>
            <a:prstGeom prst="ellipse">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Lato"/>
                <a:ea typeface="Lato"/>
                <a:cs typeface="Lato"/>
                <a:sym typeface="Lato"/>
              </a:endParaRPr>
            </a:p>
          </p:txBody>
        </p:sp>
        <p:cxnSp>
          <p:nvCxnSpPr>
            <p:cNvPr id="168" name="Google Shape;168;p24"/>
            <p:cNvCxnSpPr/>
            <p:nvPr/>
          </p:nvCxnSpPr>
          <p:spPr>
            <a:xfrm>
              <a:off x="441675" y="-20117"/>
              <a:ext cx="0" cy="5214900"/>
            </a:xfrm>
            <a:prstGeom prst="straightConnector1">
              <a:avLst/>
            </a:prstGeom>
            <a:noFill/>
            <a:ln w="38100" cap="flat" cmpd="sng">
              <a:solidFill>
                <a:schemeClr val="dk1"/>
              </a:solidFill>
              <a:prstDash val="solid"/>
              <a:round/>
              <a:headEnd type="none" w="sm" len="sm"/>
              <a:tailEnd type="none" w="sm" len="sm"/>
            </a:ln>
          </p:spPr>
        </p:cxnSp>
      </p:grpSp>
      <p:grpSp>
        <p:nvGrpSpPr>
          <p:cNvPr id="169" name="Google Shape;169;p24"/>
          <p:cNvGrpSpPr/>
          <p:nvPr/>
        </p:nvGrpSpPr>
        <p:grpSpPr>
          <a:xfrm rot="-5400000">
            <a:off x="763003" y="5804614"/>
            <a:ext cx="375929" cy="1458713"/>
            <a:chOff x="7256520" y="835200"/>
            <a:chExt cx="562320" cy="2181960"/>
          </a:xfrm>
        </p:grpSpPr>
        <p:sp>
          <p:nvSpPr>
            <p:cNvPr id="170" name="Google Shape;170;p24"/>
            <p:cNvSpPr/>
            <p:nvPr/>
          </p:nvSpPr>
          <p:spPr>
            <a:xfrm>
              <a:off x="7256520" y="2444400"/>
              <a:ext cx="562320" cy="572760"/>
            </a:xfrm>
            <a:custGeom>
              <a:avLst/>
              <a:gdLst/>
              <a:ahLst/>
              <a:cxnLst/>
              <a:rect l="l" t="t" r="r" b="b"/>
              <a:pathLst>
                <a:path w="1562" h="1591" extrusionOk="0">
                  <a:moveTo>
                    <a:pt x="295" y="0"/>
                  </a:moveTo>
                  <a:lnTo>
                    <a:pt x="0" y="301"/>
                  </a:lnTo>
                  <a:lnTo>
                    <a:pt x="486" y="796"/>
                  </a:lnTo>
                  <a:lnTo>
                    <a:pt x="0" y="1291"/>
                  </a:lnTo>
                  <a:lnTo>
                    <a:pt x="295" y="1591"/>
                  </a:lnTo>
                  <a:lnTo>
                    <a:pt x="781" y="1096"/>
                  </a:lnTo>
                  <a:lnTo>
                    <a:pt x="1267" y="1591"/>
                  </a:lnTo>
                  <a:lnTo>
                    <a:pt x="1562" y="1291"/>
                  </a:lnTo>
                  <a:lnTo>
                    <a:pt x="1076" y="796"/>
                  </a:lnTo>
                  <a:lnTo>
                    <a:pt x="1562" y="301"/>
                  </a:lnTo>
                  <a:lnTo>
                    <a:pt x="1267" y="0"/>
                  </a:lnTo>
                  <a:lnTo>
                    <a:pt x="781" y="496"/>
                  </a:lnTo>
                  <a:lnTo>
                    <a:pt x="295"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rgbClr val="000000"/>
                </a:solidFill>
                <a:latin typeface="Arial"/>
                <a:ea typeface="Arial"/>
                <a:cs typeface="Arial"/>
                <a:sym typeface="Arial"/>
              </a:endParaRPr>
            </a:p>
          </p:txBody>
        </p:sp>
        <p:sp>
          <p:nvSpPr>
            <p:cNvPr id="171" name="Google Shape;171;p24"/>
            <p:cNvSpPr/>
            <p:nvPr/>
          </p:nvSpPr>
          <p:spPr>
            <a:xfrm>
              <a:off x="7256520" y="1639800"/>
              <a:ext cx="562320" cy="573120"/>
            </a:xfrm>
            <a:custGeom>
              <a:avLst/>
              <a:gdLst/>
              <a:ahLst/>
              <a:cxnLst/>
              <a:rect l="l" t="t" r="r" b="b"/>
              <a:pathLst>
                <a:path w="1562" h="1592" extrusionOk="0">
                  <a:moveTo>
                    <a:pt x="295" y="0"/>
                  </a:moveTo>
                  <a:lnTo>
                    <a:pt x="0" y="301"/>
                  </a:lnTo>
                  <a:lnTo>
                    <a:pt x="486" y="796"/>
                  </a:lnTo>
                  <a:lnTo>
                    <a:pt x="0" y="1291"/>
                  </a:lnTo>
                  <a:lnTo>
                    <a:pt x="295" y="1592"/>
                  </a:lnTo>
                  <a:lnTo>
                    <a:pt x="781" y="1097"/>
                  </a:lnTo>
                  <a:lnTo>
                    <a:pt x="1267" y="1592"/>
                  </a:lnTo>
                  <a:lnTo>
                    <a:pt x="1562" y="1291"/>
                  </a:lnTo>
                  <a:lnTo>
                    <a:pt x="1076" y="796"/>
                  </a:lnTo>
                  <a:lnTo>
                    <a:pt x="1562" y="301"/>
                  </a:lnTo>
                  <a:lnTo>
                    <a:pt x="1267" y="0"/>
                  </a:lnTo>
                  <a:lnTo>
                    <a:pt x="781" y="496"/>
                  </a:lnTo>
                  <a:lnTo>
                    <a:pt x="295"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rgbClr val="000000"/>
                </a:solidFill>
                <a:latin typeface="Arial"/>
                <a:ea typeface="Arial"/>
                <a:cs typeface="Arial"/>
                <a:sym typeface="Arial"/>
              </a:endParaRPr>
            </a:p>
          </p:txBody>
        </p:sp>
        <p:sp>
          <p:nvSpPr>
            <p:cNvPr id="172" name="Google Shape;172;p24"/>
            <p:cNvSpPr/>
            <p:nvPr/>
          </p:nvSpPr>
          <p:spPr>
            <a:xfrm>
              <a:off x="7256520" y="835200"/>
              <a:ext cx="562320" cy="573120"/>
            </a:xfrm>
            <a:custGeom>
              <a:avLst/>
              <a:gdLst/>
              <a:ahLst/>
              <a:cxnLst/>
              <a:rect l="l" t="t" r="r" b="b"/>
              <a:pathLst>
                <a:path w="1562" h="1592" extrusionOk="0">
                  <a:moveTo>
                    <a:pt x="295" y="0"/>
                  </a:moveTo>
                  <a:lnTo>
                    <a:pt x="0" y="301"/>
                  </a:lnTo>
                  <a:lnTo>
                    <a:pt x="486" y="796"/>
                  </a:lnTo>
                  <a:lnTo>
                    <a:pt x="0" y="1291"/>
                  </a:lnTo>
                  <a:lnTo>
                    <a:pt x="295" y="1592"/>
                  </a:lnTo>
                  <a:lnTo>
                    <a:pt x="781" y="1097"/>
                  </a:lnTo>
                  <a:lnTo>
                    <a:pt x="1267" y="1592"/>
                  </a:lnTo>
                  <a:lnTo>
                    <a:pt x="1562" y="1291"/>
                  </a:lnTo>
                  <a:lnTo>
                    <a:pt x="1076" y="796"/>
                  </a:lnTo>
                  <a:lnTo>
                    <a:pt x="1562" y="301"/>
                  </a:lnTo>
                  <a:lnTo>
                    <a:pt x="1267" y="0"/>
                  </a:lnTo>
                  <a:lnTo>
                    <a:pt x="781" y="495"/>
                  </a:lnTo>
                  <a:lnTo>
                    <a:pt x="295"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156791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5"/>
        <p:cNvGrpSpPr/>
        <p:nvPr/>
      </p:nvGrpSpPr>
      <p:grpSpPr>
        <a:xfrm>
          <a:off x="0" y="0"/>
          <a:ext cx="0" cy="0"/>
          <a:chOff x="0" y="0"/>
          <a:chExt cx="0" cy="0"/>
        </a:xfrm>
      </p:grpSpPr>
      <p:pic>
        <p:nvPicPr>
          <p:cNvPr id="66" name="Google Shape;66;p15"/>
          <p:cNvPicPr preferRelativeResize="0"/>
          <p:nvPr/>
        </p:nvPicPr>
        <p:blipFill rotWithShape="1">
          <a:blip r:embed="rId2">
            <a:alphaModFix amt="55000"/>
          </a:blip>
          <a:srcRect/>
          <a:stretch/>
        </p:blipFill>
        <p:spPr>
          <a:xfrm>
            <a:off x="0" y="0"/>
            <a:ext cx="12192000" cy="6858000"/>
          </a:xfrm>
          <a:prstGeom prst="rect">
            <a:avLst/>
          </a:prstGeom>
          <a:noFill/>
          <a:ln>
            <a:noFill/>
          </a:ln>
        </p:spPr>
      </p:pic>
      <p:sp>
        <p:nvSpPr>
          <p:cNvPr id="67" name="Google Shape;67;p15"/>
          <p:cNvSpPr txBox="1">
            <a:spLocks noGrp="1"/>
          </p:cNvSpPr>
          <p:nvPr>
            <p:ph type="title"/>
          </p:nvPr>
        </p:nvSpPr>
        <p:spPr>
          <a:xfrm>
            <a:off x="960000" y="593367"/>
            <a:ext cx="102720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68" name="Google Shape;68;p15"/>
          <p:cNvGrpSpPr/>
          <p:nvPr/>
        </p:nvGrpSpPr>
        <p:grpSpPr>
          <a:xfrm rot="10800000">
            <a:off x="10575633" y="-88419"/>
            <a:ext cx="1940400" cy="7975277"/>
            <a:chOff x="-285975" y="-786675"/>
            <a:chExt cx="1455300" cy="5981458"/>
          </a:xfrm>
        </p:grpSpPr>
        <p:sp>
          <p:nvSpPr>
            <p:cNvPr id="69" name="Google Shape;69;p15"/>
            <p:cNvSpPr/>
            <p:nvPr/>
          </p:nvSpPr>
          <p:spPr>
            <a:xfrm>
              <a:off x="-285975" y="-786675"/>
              <a:ext cx="1455300" cy="1455300"/>
            </a:xfrm>
            <a:prstGeom prst="ellipse">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Lato"/>
                <a:ea typeface="Lato"/>
                <a:cs typeface="Lato"/>
                <a:sym typeface="Lato"/>
              </a:endParaRPr>
            </a:p>
          </p:txBody>
        </p:sp>
        <p:cxnSp>
          <p:nvCxnSpPr>
            <p:cNvPr id="70" name="Google Shape;70;p15"/>
            <p:cNvCxnSpPr/>
            <p:nvPr/>
          </p:nvCxnSpPr>
          <p:spPr>
            <a:xfrm>
              <a:off x="441675" y="-20117"/>
              <a:ext cx="0" cy="5214900"/>
            </a:xfrm>
            <a:prstGeom prst="straightConnector1">
              <a:avLst/>
            </a:prstGeom>
            <a:noFill/>
            <a:ln w="38100" cap="flat" cmpd="sng">
              <a:solidFill>
                <a:schemeClr val="dk1"/>
              </a:solidFill>
              <a:prstDash val="solid"/>
              <a:round/>
              <a:headEnd type="none" w="sm" len="sm"/>
              <a:tailEnd type="none" w="sm" len="sm"/>
            </a:ln>
          </p:spPr>
        </p:cxnSp>
      </p:grpSp>
      <p:grpSp>
        <p:nvGrpSpPr>
          <p:cNvPr id="71" name="Google Shape;71;p15"/>
          <p:cNvGrpSpPr/>
          <p:nvPr/>
        </p:nvGrpSpPr>
        <p:grpSpPr>
          <a:xfrm rot="-5400000">
            <a:off x="328919" y="-363953"/>
            <a:ext cx="375929" cy="1458713"/>
            <a:chOff x="7256520" y="835200"/>
            <a:chExt cx="562320" cy="2181960"/>
          </a:xfrm>
        </p:grpSpPr>
        <p:sp>
          <p:nvSpPr>
            <p:cNvPr id="72" name="Google Shape;72;p15"/>
            <p:cNvSpPr/>
            <p:nvPr/>
          </p:nvSpPr>
          <p:spPr>
            <a:xfrm>
              <a:off x="7256520" y="2444400"/>
              <a:ext cx="562320" cy="572760"/>
            </a:xfrm>
            <a:custGeom>
              <a:avLst/>
              <a:gdLst/>
              <a:ahLst/>
              <a:cxnLst/>
              <a:rect l="l" t="t" r="r" b="b"/>
              <a:pathLst>
                <a:path w="1562" h="1591" extrusionOk="0">
                  <a:moveTo>
                    <a:pt x="295" y="0"/>
                  </a:moveTo>
                  <a:lnTo>
                    <a:pt x="0" y="301"/>
                  </a:lnTo>
                  <a:lnTo>
                    <a:pt x="486" y="796"/>
                  </a:lnTo>
                  <a:lnTo>
                    <a:pt x="0" y="1291"/>
                  </a:lnTo>
                  <a:lnTo>
                    <a:pt x="295" y="1591"/>
                  </a:lnTo>
                  <a:lnTo>
                    <a:pt x="781" y="1096"/>
                  </a:lnTo>
                  <a:lnTo>
                    <a:pt x="1267" y="1591"/>
                  </a:lnTo>
                  <a:lnTo>
                    <a:pt x="1562" y="1291"/>
                  </a:lnTo>
                  <a:lnTo>
                    <a:pt x="1076" y="796"/>
                  </a:lnTo>
                  <a:lnTo>
                    <a:pt x="1562" y="301"/>
                  </a:lnTo>
                  <a:lnTo>
                    <a:pt x="1267" y="0"/>
                  </a:lnTo>
                  <a:lnTo>
                    <a:pt x="781" y="496"/>
                  </a:lnTo>
                  <a:lnTo>
                    <a:pt x="295"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rgbClr val="000000"/>
                </a:solidFill>
                <a:latin typeface="Arial"/>
                <a:ea typeface="Arial"/>
                <a:cs typeface="Arial"/>
                <a:sym typeface="Arial"/>
              </a:endParaRPr>
            </a:p>
          </p:txBody>
        </p:sp>
        <p:sp>
          <p:nvSpPr>
            <p:cNvPr id="73" name="Google Shape;73;p15"/>
            <p:cNvSpPr/>
            <p:nvPr/>
          </p:nvSpPr>
          <p:spPr>
            <a:xfrm>
              <a:off x="7256520" y="1639800"/>
              <a:ext cx="562320" cy="573120"/>
            </a:xfrm>
            <a:custGeom>
              <a:avLst/>
              <a:gdLst/>
              <a:ahLst/>
              <a:cxnLst/>
              <a:rect l="l" t="t" r="r" b="b"/>
              <a:pathLst>
                <a:path w="1562" h="1592" extrusionOk="0">
                  <a:moveTo>
                    <a:pt x="295" y="0"/>
                  </a:moveTo>
                  <a:lnTo>
                    <a:pt x="0" y="301"/>
                  </a:lnTo>
                  <a:lnTo>
                    <a:pt x="486" y="796"/>
                  </a:lnTo>
                  <a:lnTo>
                    <a:pt x="0" y="1291"/>
                  </a:lnTo>
                  <a:lnTo>
                    <a:pt x="295" y="1592"/>
                  </a:lnTo>
                  <a:lnTo>
                    <a:pt x="781" y="1097"/>
                  </a:lnTo>
                  <a:lnTo>
                    <a:pt x="1267" y="1592"/>
                  </a:lnTo>
                  <a:lnTo>
                    <a:pt x="1562" y="1291"/>
                  </a:lnTo>
                  <a:lnTo>
                    <a:pt x="1076" y="796"/>
                  </a:lnTo>
                  <a:lnTo>
                    <a:pt x="1562" y="301"/>
                  </a:lnTo>
                  <a:lnTo>
                    <a:pt x="1267" y="0"/>
                  </a:lnTo>
                  <a:lnTo>
                    <a:pt x="781" y="496"/>
                  </a:lnTo>
                  <a:lnTo>
                    <a:pt x="295"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rgbClr val="000000"/>
                </a:solidFill>
                <a:latin typeface="Arial"/>
                <a:ea typeface="Arial"/>
                <a:cs typeface="Arial"/>
                <a:sym typeface="Arial"/>
              </a:endParaRPr>
            </a:p>
          </p:txBody>
        </p:sp>
        <p:sp>
          <p:nvSpPr>
            <p:cNvPr id="74" name="Google Shape;74;p15"/>
            <p:cNvSpPr/>
            <p:nvPr/>
          </p:nvSpPr>
          <p:spPr>
            <a:xfrm>
              <a:off x="7256520" y="835200"/>
              <a:ext cx="562320" cy="573120"/>
            </a:xfrm>
            <a:custGeom>
              <a:avLst/>
              <a:gdLst/>
              <a:ahLst/>
              <a:cxnLst/>
              <a:rect l="l" t="t" r="r" b="b"/>
              <a:pathLst>
                <a:path w="1562" h="1592" extrusionOk="0">
                  <a:moveTo>
                    <a:pt x="295" y="0"/>
                  </a:moveTo>
                  <a:lnTo>
                    <a:pt x="0" y="301"/>
                  </a:lnTo>
                  <a:lnTo>
                    <a:pt x="486" y="796"/>
                  </a:lnTo>
                  <a:lnTo>
                    <a:pt x="0" y="1291"/>
                  </a:lnTo>
                  <a:lnTo>
                    <a:pt x="295" y="1592"/>
                  </a:lnTo>
                  <a:lnTo>
                    <a:pt x="781" y="1097"/>
                  </a:lnTo>
                  <a:lnTo>
                    <a:pt x="1267" y="1592"/>
                  </a:lnTo>
                  <a:lnTo>
                    <a:pt x="1562" y="1291"/>
                  </a:lnTo>
                  <a:lnTo>
                    <a:pt x="1076" y="796"/>
                  </a:lnTo>
                  <a:lnTo>
                    <a:pt x="1562" y="301"/>
                  </a:lnTo>
                  <a:lnTo>
                    <a:pt x="1267" y="0"/>
                  </a:lnTo>
                  <a:lnTo>
                    <a:pt x="781" y="495"/>
                  </a:lnTo>
                  <a:lnTo>
                    <a:pt x="295"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1800404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75"/>
        <p:cNvGrpSpPr/>
        <p:nvPr/>
      </p:nvGrpSpPr>
      <p:grpSpPr>
        <a:xfrm>
          <a:off x="0" y="0"/>
          <a:ext cx="0" cy="0"/>
          <a:chOff x="0" y="0"/>
          <a:chExt cx="0" cy="0"/>
        </a:xfrm>
      </p:grpSpPr>
      <p:pic>
        <p:nvPicPr>
          <p:cNvPr id="76" name="Google Shape;76;p16"/>
          <p:cNvPicPr preferRelativeResize="0"/>
          <p:nvPr/>
        </p:nvPicPr>
        <p:blipFill rotWithShape="1">
          <a:blip r:embed="rId2">
            <a:alphaModFix amt="55000"/>
          </a:blip>
          <a:srcRect/>
          <a:stretch/>
        </p:blipFill>
        <p:spPr>
          <a:xfrm>
            <a:off x="0" y="0"/>
            <a:ext cx="12192000" cy="6858000"/>
          </a:xfrm>
          <a:prstGeom prst="rect">
            <a:avLst/>
          </a:prstGeom>
          <a:noFill/>
          <a:ln>
            <a:noFill/>
          </a:ln>
        </p:spPr>
      </p:pic>
      <p:sp>
        <p:nvSpPr>
          <p:cNvPr id="77" name="Google Shape;77;p16"/>
          <p:cNvSpPr txBox="1">
            <a:spLocks noGrp="1"/>
          </p:cNvSpPr>
          <p:nvPr>
            <p:ph type="title" hasCustomPrompt="1"/>
          </p:nvPr>
        </p:nvSpPr>
        <p:spPr>
          <a:xfrm>
            <a:off x="2189400" y="2403900"/>
            <a:ext cx="7813200" cy="15244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a:lnSpc>
                <a:spcPct val="100000"/>
              </a:lnSpc>
              <a:spcBef>
                <a:spcPts val="0"/>
              </a:spcBef>
              <a:spcAft>
                <a:spcPts val="0"/>
              </a:spcAft>
              <a:buSzPts val="9600"/>
              <a:buNone/>
              <a:defRPr sz="8000">
                <a:solidFill>
                  <a:schemeClr val="accent1"/>
                </a:solidFill>
              </a:defRPr>
            </a:lvl1pPr>
            <a:lvl2pPr lvl="1" algn="ctr">
              <a:lnSpc>
                <a:spcPct val="115000"/>
              </a:lnSpc>
              <a:spcBef>
                <a:spcPts val="0"/>
              </a:spcBef>
              <a:spcAft>
                <a:spcPts val="0"/>
              </a:spcAft>
              <a:buSzPts val="9600"/>
              <a:buNone/>
              <a:defRPr sz="12800"/>
            </a:lvl2pPr>
            <a:lvl3pPr lvl="2" algn="ctr">
              <a:lnSpc>
                <a:spcPct val="115000"/>
              </a:lnSpc>
              <a:spcBef>
                <a:spcPts val="0"/>
              </a:spcBef>
              <a:spcAft>
                <a:spcPts val="0"/>
              </a:spcAft>
              <a:buSzPts val="9600"/>
              <a:buNone/>
              <a:defRPr sz="12800"/>
            </a:lvl3pPr>
            <a:lvl4pPr lvl="3" algn="ctr">
              <a:lnSpc>
                <a:spcPct val="115000"/>
              </a:lnSpc>
              <a:spcBef>
                <a:spcPts val="0"/>
              </a:spcBef>
              <a:spcAft>
                <a:spcPts val="0"/>
              </a:spcAft>
              <a:buSzPts val="9600"/>
              <a:buNone/>
              <a:defRPr sz="12800"/>
            </a:lvl4pPr>
            <a:lvl5pPr lvl="4" algn="ctr">
              <a:lnSpc>
                <a:spcPct val="115000"/>
              </a:lnSpc>
              <a:spcBef>
                <a:spcPts val="0"/>
              </a:spcBef>
              <a:spcAft>
                <a:spcPts val="0"/>
              </a:spcAft>
              <a:buSzPts val="9600"/>
              <a:buNone/>
              <a:defRPr sz="12800"/>
            </a:lvl5pPr>
            <a:lvl6pPr lvl="5" algn="ctr">
              <a:lnSpc>
                <a:spcPct val="115000"/>
              </a:lnSpc>
              <a:spcBef>
                <a:spcPts val="0"/>
              </a:spcBef>
              <a:spcAft>
                <a:spcPts val="0"/>
              </a:spcAft>
              <a:buSzPts val="9600"/>
              <a:buNone/>
              <a:defRPr sz="12800"/>
            </a:lvl6pPr>
            <a:lvl7pPr lvl="6" algn="ctr">
              <a:lnSpc>
                <a:spcPct val="115000"/>
              </a:lnSpc>
              <a:spcBef>
                <a:spcPts val="0"/>
              </a:spcBef>
              <a:spcAft>
                <a:spcPts val="0"/>
              </a:spcAft>
              <a:buSzPts val="9600"/>
              <a:buNone/>
              <a:defRPr sz="12800"/>
            </a:lvl7pPr>
            <a:lvl8pPr lvl="7" algn="ctr">
              <a:lnSpc>
                <a:spcPct val="115000"/>
              </a:lnSpc>
              <a:spcBef>
                <a:spcPts val="0"/>
              </a:spcBef>
              <a:spcAft>
                <a:spcPts val="0"/>
              </a:spcAft>
              <a:buSzPts val="9600"/>
              <a:buNone/>
              <a:defRPr sz="12800"/>
            </a:lvl8pPr>
            <a:lvl9pPr lvl="8" algn="ctr">
              <a:lnSpc>
                <a:spcPct val="115000"/>
              </a:lnSpc>
              <a:spcBef>
                <a:spcPts val="0"/>
              </a:spcBef>
              <a:spcAft>
                <a:spcPts val="0"/>
              </a:spcAft>
              <a:buSzPts val="9600"/>
              <a:buNone/>
              <a:defRPr sz="12800"/>
            </a:lvl9pPr>
          </a:lstStyle>
          <a:p>
            <a:r>
              <a:t>xx%</a:t>
            </a:r>
          </a:p>
        </p:txBody>
      </p:sp>
      <p:sp>
        <p:nvSpPr>
          <p:cNvPr id="78" name="Google Shape;78;p16"/>
          <p:cNvSpPr txBox="1">
            <a:spLocks noGrp="1"/>
          </p:cNvSpPr>
          <p:nvPr>
            <p:ph type="subTitle" idx="1"/>
          </p:nvPr>
        </p:nvSpPr>
        <p:spPr>
          <a:xfrm>
            <a:off x="2189400" y="3989067"/>
            <a:ext cx="7813200" cy="6628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600"/>
              <a:buNone/>
              <a:defRPr sz="2133"/>
            </a:lvl1pPr>
            <a:lvl2pPr lvl="1" algn="ctr">
              <a:lnSpc>
                <a:spcPct val="115000"/>
              </a:lnSpc>
              <a:spcBef>
                <a:spcPts val="0"/>
              </a:spcBef>
              <a:spcAft>
                <a:spcPts val="0"/>
              </a:spcAft>
              <a:buSzPts val="1600"/>
              <a:buNone/>
              <a:defRPr sz="2133"/>
            </a:lvl2pPr>
            <a:lvl3pPr lvl="2" algn="ctr">
              <a:lnSpc>
                <a:spcPct val="115000"/>
              </a:lnSpc>
              <a:spcBef>
                <a:spcPts val="0"/>
              </a:spcBef>
              <a:spcAft>
                <a:spcPts val="0"/>
              </a:spcAft>
              <a:buSzPts val="1600"/>
              <a:buNone/>
              <a:defRPr sz="2133"/>
            </a:lvl3pPr>
            <a:lvl4pPr lvl="3" algn="ctr">
              <a:lnSpc>
                <a:spcPct val="115000"/>
              </a:lnSpc>
              <a:spcBef>
                <a:spcPts val="0"/>
              </a:spcBef>
              <a:spcAft>
                <a:spcPts val="0"/>
              </a:spcAft>
              <a:buSzPts val="1600"/>
              <a:buNone/>
              <a:defRPr sz="2133"/>
            </a:lvl4pPr>
            <a:lvl5pPr lvl="4" algn="ctr">
              <a:lnSpc>
                <a:spcPct val="115000"/>
              </a:lnSpc>
              <a:spcBef>
                <a:spcPts val="0"/>
              </a:spcBef>
              <a:spcAft>
                <a:spcPts val="0"/>
              </a:spcAft>
              <a:buSzPts val="1600"/>
              <a:buNone/>
              <a:defRPr sz="2133"/>
            </a:lvl5pPr>
            <a:lvl6pPr lvl="5" algn="ctr">
              <a:lnSpc>
                <a:spcPct val="115000"/>
              </a:lnSpc>
              <a:spcBef>
                <a:spcPts val="0"/>
              </a:spcBef>
              <a:spcAft>
                <a:spcPts val="0"/>
              </a:spcAft>
              <a:buSzPts val="1600"/>
              <a:buNone/>
              <a:defRPr sz="2133"/>
            </a:lvl6pPr>
            <a:lvl7pPr lvl="6" algn="ctr">
              <a:lnSpc>
                <a:spcPct val="115000"/>
              </a:lnSpc>
              <a:spcBef>
                <a:spcPts val="0"/>
              </a:spcBef>
              <a:spcAft>
                <a:spcPts val="0"/>
              </a:spcAft>
              <a:buSzPts val="1600"/>
              <a:buNone/>
              <a:defRPr sz="2133"/>
            </a:lvl7pPr>
            <a:lvl8pPr lvl="7" algn="ctr">
              <a:lnSpc>
                <a:spcPct val="115000"/>
              </a:lnSpc>
              <a:spcBef>
                <a:spcPts val="0"/>
              </a:spcBef>
              <a:spcAft>
                <a:spcPts val="0"/>
              </a:spcAft>
              <a:buSzPts val="1600"/>
              <a:buNone/>
              <a:defRPr sz="2133"/>
            </a:lvl8pPr>
            <a:lvl9pPr lvl="8" algn="ctr">
              <a:lnSpc>
                <a:spcPct val="115000"/>
              </a:lnSpc>
              <a:spcBef>
                <a:spcPts val="0"/>
              </a:spcBef>
              <a:spcAft>
                <a:spcPts val="0"/>
              </a:spcAft>
              <a:buSzPts val="1600"/>
              <a:buNone/>
              <a:defRPr sz="2133"/>
            </a:lvl9pPr>
          </a:lstStyle>
          <a:p>
            <a:endParaRPr/>
          </a:p>
        </p:txBody>
      </p:sp>
      <p:grpSp>
        <p:nvGrpSpPr>
          <p:cNvPr id="79" name="Google Shape;79;p16"/>
          <p:cNvGrpSpPr/>
          <p:nvPr/>
        </p:nvGrpSpPr>
        <p:grpSpPr>
          <a:xfrm>
            <a:off x="-381300" y="-1075921"/>
            <a:ext cx="1940400" cy="7975277"/>
            <a:chOff x="-285975" y="-786675"/>
            <a:chExt cx="1455300" cy="5981458"/>
          </a:xfrm>
        </p:grpSpPr>
        <p:sp>
          <p:nvSpPr>
            <p:cNvPr id="80" name="Google Shape;80;p16"/>
            <p:cNvSpPr/>
            <p:nvPr/>
          </p:nvSpPr>
          <p:spPr>
            <a:xfrm>
              <a:off x="-285975" y="-786675"/>
              <a:ext cx="1455300" cy="1455300"/>
            </a:xfrm>
            <a:prstGeom prst="ellipse">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Lato"/>
                <a:ea typeface="Lato"/>
                <a:cs typeface="Lato"/>
                <a:sym typeface="Lato"/>
              </a:endParaRPr>
            </a:p>
          </p:txBody>
        </p:sp>
        <p:cxnSp>
          <p:nvCxnSpPr>
            <p:cNvPr id="81" name="Google Shape;81;p16"/>
            <p:cNvCxnSpPr/>
            <p:nvPr/>
          </p:nvCxnSpPr>
          <p:spPr>
            <a:xfrm>
              <a:off x="441675" y="-20117"/>
              <a:ext cx="0" cy="5214900"/>
            </a:xfrm>
            <a:prstGeom prst="straightConnector1">
              <a:avLst/>
            </a:prstGeom>
            <a:noFill/>
            <a:ln w="38100" cap="flat" cmpd="sng">
              <a:solidFill>
                <a:schemeClr val="dk1"/>
              </a:solidFill>
              <a:prstDash val="solid"/>
              <a:round/>
              <a:headEnd type="none" w="sm" len="sm"/>
              <a:tailEnd type="none" w="sm" len="sm"/>
            </a:ln>
          </p:spPr>
        </p:cxnSp>
      </p:grpSp>
      <p:grpSp>
        <p:nvGrpSpPr>
          <p:cNvPr id="82" name="Google Shape;82;p16"/>
          <p:cNvGrpSpPr/>
          <p:nvPr/>
        </p:nvGrpSpPr>
        <p:grpSpPr>
          <a:xfrm rot="10800000">
            <a:off x="10575633" y="-88419"/>
            <a:ext cx="1940400" cy="7975277"/>
            <a:chOff x="-285975" y="-786675"/>
            <a:chExt cx="1455300" cy="5981458"/>
          </a:xfrm>
        </p:grpSpPr>
        <p:sp>
          <p:nvSpPr>
            <p:cNvPr id="83" name="Google Shape;83;p16"/>
            <p:cNvSpPr/>
            <p:nvPr/>
          </p:nvSpPr>
          <p:spPr>
            <a:xfrm>
              <a:off x="-285975" y="-786675"/>
              <a:ext cx="1455300" cy="1455300"/>
            </a:xfrm>
            <a:prstGeom prst="ellipse">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Lato"/>
                <a:ea typeface="Lato"/>
                <a:cs typeface="Lato"/>
                <a:sym typeface="Lato"/>
              </a:endParaRPr>
            </a:p>
          </p:txBody>
        </p:sp>
        <p:cxnSp>
          <p:nvCxnSpPr>
            <p:cNvPr id="84" name="Google Shape;84;p16"/>
            <p:cNvCxnSpPr/>
            <p:nvPr/>
          </p:nvCxnSpPr>
          <p:spPr>
            <a:xfrm>
              <a:off x="441675" y="-20117"/>
              <a:ext cx="0" cy="5214900"/>
            </a:xfrm>
            <a:prstGeom prst="straightConnector1">
              <a:avLst/>
            </a:prstGeom>
            <a:noFill/>
            <a:ln w="38100" cap="flat" cmpd="sng">
              <a:solidFill>
                <a:schemeClr val="dk1"/>
              </a:solidFill>
              <a:prstDash val="solid"/>
              <a:round/>
              <a:headEnd type="none" w="sm" len="sm"/>
              <a:tailEnd type="none" w="sm" len="sm"/>
            </a:ln>
          </p:spPr>
        </p:cxnSp>
      </p:grpSp>
      <p:grpSp>
        <p:nvGrpSpPr>
          <p:cNvPr id="85" name="Google Shape;85;p16"/>
          <p:cNvGrpSpPr/>
          <p:nvPr/>
        </p:nvGrpSpPr>
        <p:grpSpPr>
          <a:xfrm rot="-5400000">
            <a:off x="9929253" y="-333627"/>
            <a:ext cx="375929" cy="1458713"/>
            <a:chOff x="7256520" y="835200"/>
            <a:chExt cx="562320" cy="2181960"/>
          </a:xfrm>
        </p:grpSpPr>
        <p:sp>
          <p:nvSpPr>
            <p:cNvPr id="86" name="Google Shape;86;p16"/>
            <p:cNvSpPr/>
            <p:nvPr/>
          </p:nvSpPr>
          <p:spPr>
            <a:xfrm>
              <a:off x="7256520" y="2444400"/>
              <a:ext cx="562320" cy="572760"/>
            </a:xfrm>
            <a:custGeom>
              <a:avLst/>
              <a:gdLst/>
              <a:ahLst/>
              <a:cxnLst/>
              <a:rect l="l" t="t" r="r" b="b"/>
              <a:pathLst>
                <a:path w="1562" h="1591" extrusionOk="0">
                  <a:moveTo>
                    <a:pt x="295" y="0"/>
                  </a:moveTo>
                  <a:lnTo>
                    <a:pt x="0" y="301"/>
                  </a:lnTo>
                  <a:lnTo>
                    <a:pt x="486" y="796"/>
                  </a:lnTo>
                  <a:lnTo>
                    <a:pt x="0" y="1291"/>
                  </a:lnTo>
                  <a:lnTo>
                    <a:pt x="295" y="1591"/>
                  </a:lnTo>
                  <a:lnTo>
                    <a:pt x="781" y="1096"/>
                  </a:lnTo>
                  <a:lnTo>
                    <a:pt x="1267" y="1591"/>
                  </a:lnTo>
                  <a:lnTo>
                    <a:pt x="1562" y="1291"/>
                  </a:lnTo>
                  <a:lnTo>
                    <a:pt x="1076" y="796"/>
                  </a:lnTo>
                  <a:lnTo>
                    <a:pt x="1562" y="301"/>
                  </a:lnTo>
                  <a:lnTo>
                    <a:pt x="1267" y="0"/>
                  </a:lnTo>
                  <a:lnTo>
                    <a:pt x="781" y="496"/>
                  </a:lnTo>
                  <a:lnTo>
                    <a:pt x="295"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rgbClr val="000000"/>
                </a:solidFill>
                <a:latin typeface="Arial"/>
                <a:ea typeface="Arial"/>
                <a:cs typeface="Arial"/>
                <a:sym typeface="Arial"/>
              </a:endParaRPr>
            </a:p>
          </p:txBody>
        </p:sp>
        <p:sp>
          <p:nvSpPr>
            <p:cNvPr id="87" name="Google Shape;87;p16"/>
            <p:cNvSpPr/>
            <p:nvPr/>
          </p:nvSpPr>
          <p:spPr>
            <a:xfrm>
              <a:off x="7256520" y="1639800"/>
              <a:ext cx="562320" cy="573120"/>
            </a:xfrm>
            <a:custGeom>
              <a:avLst/>
              <a:gdLst/>
              <a:ahLst/>
              <a:cxnLst/>
              <a:rect l="l" t="t" r="r" b="b"/>
              <a:pathLst>
                <a:path w="1562" h="1592" extrusionOk="0">
                  <a:moveTo>
                    <a:pt x="295" y="0"/>
                  </a:moveTo>
                  <a:lnTo>
                    <a:pt x="0" y="301"/>
                  </a:lnTo>
                  <a:lnTo>
                    <a:pt x="486" y="796"/>
                  </a:lnTo>
                  <a:lnTo>
                    <a:pt x="0" y="1291"/>
                  </a:lnTo>
                  <a:lnTo>
                    <a:pt x="295" y="1592"/>
                  </a:lnTo>
                  <a:lnTo>
                    <a:pt x="781" y="1097"/>
                  </a:lnTo>
                  <a:lnTo>
                    <a:pt x="1267" y="1592"/>
                  </a:lnTo>
                  <a:lnTo>
                    <a:pt x="1562" y="1291"/>
                  </a:lnTo>
                  <a:lnTo>
                    <a:pt x="1076" y="796"/>
                  </a:lnTo>
                  <a:lnTo>
                    <a:pt x="1562" y="301"/>
                  </a:lnTo>
                  <a:lnTo>
                    <a:pt x="1267" y="0"/>
                  </a:lnTo>
                  <a:lnTo>
                    <a:pt x="781" y="496"/>
                  </a:lnTo>
                  <a:lnTo>
                    <a:pt x="295"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rgbClr val="000000"/>
                </a:solidFill>
                <a:latin typeface="Arial"/>
                <a:ea typeface="Arial"/>
                <a:cs typeface="Arial"/>
                <a:sym typeface="Arial"/>
              </a:endParaRPr>
            </a:p>
          </p:txBody>
        </p:sp>
        <p:sp>
          <p:nvSpPr>
            <p:cNvPr id="88" name="Google Shape;88;p16"/>
            <p:cNvSpPr/>
            <p:nvPr/>
          </p:nvSpPr>
          <p:spPr>
            <a:xfrm>
              <a:off x="7256520" y="835200"/>
              <a:ext cx="562320" cy="573120"/>
            </a:xfrm>
            <a:custGeom>
              <a:avLst/>
              <a:gdLst/>
              <a:ahLst/>
              <a:cxnLst/>
              <a:rect l="l" t="t" r="r" b="b"/>
              <a:pathLst>
                <a:path w="1562" h="1592" extrusionOk="0">
                  <a:moveTo>
                    <a:pt x="295" y="0"/>
                  </a:moveTo>
                  <a:lnTo>
                    <a:pt x="0" y="301"/>
                  </a:lnTo>
                  <a:lnTo>
                    <a:pt x="486" y="796"/>
                  </a:lnTo>
                  <a:lnTo>
                    <a:pt x="0" y="1291"/>
                  </a:lnTo>
                  <a:lnTo>
                    <a:pt x="295" y="1592"/>
                  </a:lnTo>
                  <a:lnTo>
                    <a:pt x="781" y="1097"/>
                  </a:lnTo>
                  <a:lnTo>
                    <a:pt x="1267" y="1592"/>
                  </a:lnTo>
                  <a:lnTo>
                    <a:pt x="1562" y="1291"/>
                  </a:lnTo>
                  <a:lnTo>
                    <a:pt x="1076" y="796"/>
                  </a:lnTo>
                  <a:lnTo>
                    <a:pt x="1562" y="301"/>
                  </a:lnTo>
                  <a:lnTo>
                    <a:pt x="1267" y="0"/>
                  </a:lnTo>
                  <a:lnTo>
                    <a:pt x="781" y="495"/>
                  </a:lnTo>
                  <a:lnTo>
                    <a:pt x="295"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rgbClr val="000000"/>
                </a:solidFill>
                <a:latin typeface="Arial"/>
                <a:ea typeface="Arial"/>
                <a:cs typeface="Arial"/>
                <a:sym typeface="Arial"/>
              </a:endParaRPr>
            </a:p>
          </p:txBody>
        </p:sp>
      </p:grpSp>
      <p:pic>
        <p:nvPicPr>
          <p:cNvPr id="89" name="Google Shape;89;p16"/>
          <p:cNvPicPr preferRelativeResize="0"/>
          <p:nvPr/>
        </p:nvPicPr>
        <p:blipFill rotWithShape="1">
          <a:blip r:embed="rId3">
            <a:alphaModFix/>
          </a:blip>
          <a:srcRect/>
          <a:stretch/>
        </p:blipFill>
        <p:spPr>
          <a:xfrm rot="-3856332">
            <a:off x="1951416" y="6218342"/>
            <a:ext cx="1261600" cy="1265116"/>
          </a:xfrm>
          <a:prstGeom prst="rect">
            <a:avLst/>
          </a:prstGeom>
          <a:noFill/>
          <a:ln>
            <a:noFill/>
          </a:ln>
        </p:spPr>
      </p:pic>
    </p:spTree>
    <p:extLst>
      <p:ext uri="{BB962C8B-B14F-4D97-AF65-F5344CB8AC3E}">
        <p14:creationId xmlns:p14="http://schemas.microsoft.com/office/powerpoint/2010/main" val="3037130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90"/>
        <p:cNvGrpSpPr/>
        <p:nvPr/>
      </p:nvGrpSpPr>
      <p:grpSpPr>
        <a:xfrm>
          <a:off x="0" y="0"/>
          <a:ext cx="0" cy="0"/>
          <a:chOff x="0" y="0"/>
          <a:chExt cx="0" cy="0"/>
        </a:xfrm>
      </p:grpSpPr>
      <p:pic>
        <p:nvPicPr>
          <p:cNvPr id="91" name="Google Shape;91;p17"/>
          <p:cNvPicPr preferRelativeResize="0"/>
          <p:nvPr/>
        </p:nvPicPr>
        <p:blipFill rotWithShape="1">
          <a:blip r:embed="rId2">
            <a:alphaModFix amt="55000"/>
          </a:blip>
          <a:srcRect/>
          <a:stretch/>
        </p:blipFill>
        <p:spPr>
          <a:xfrm>
            <a:off x="0" y="0"/>
            <a:ext cx="12192000" cy="6858000"/>
          </a:xfrm>
          <a:prstGeom prst="rect">
            <a:avLst/>
          </a:prstGeom>
          <a:noFill/>
          <a:ln>
            <a:noFill/>
          </a:ln>
        </p:spPr>
      </p:pic>
      <p:sp>
        <p:nvSpPr>
          <p:cNvPr id="92" name="Google Shape;92;p17"/>
          <p:cNvSpPr txBox="1">
            <a:spLocks noGrp="1"/>
          </p:cNvSpPr>
          <p:nvPr>
            <p:ph type="title"/>
          </p:nvPr>
        </p:nvSpPr>
        <p:spPr>
          <a:xfrm>
            <a:off x="960000" y="593367"/>
            <a:ext cx="102720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93" name="Google Shape;93;p17"/>
          <p:cNvSpPr txBox="1">
            <a:spLocks noGrp="1"/>
          </p:cNvSpPr>
          <p:nvPr>
            <p:ph type="subTitle" idx="1"/>
          </p:nvPr>
        </p:nvSpPr>
        <p:spPr>
          <a:xfrm>
            <a:off x="2330135" y="2757833"/>
            <a:ext cx="3079600" cy="763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867"/>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94" name="Google Shape;94;p17"/>
          <p:cNvSpPr txBox="1">
            <a:spLocks noGrp="1"/>
          </p:cNvSpPr>
          <p:nvPr>
            <p:ph type="subTitle" idx="2"/>
          </p:nvPr>
        </p:nvSpPr>
        <p:spPr>
          <a:xfrm>
            <a:off x="2330135" y="5170707"/>
            <a:ext cx="3079600" cy="763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867"/>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95" name="Google Shape;95;p17"/>
          <p:cNvSpPr txBox="1">
            <a:spLocks noGrp="1"/>
          </p:cNvSpPr>
          <p:nvPr>
            <p:ph type="subTitle" idx="3"/>
          </p:nvPr>
        </p:nvSpPr>
        <p:spPr>
          <a:xfrm>
            <a:off x="7604667" y="5170667"/>
            <a:ext cx="3079600" cy="763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867"/>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96" name="Google Shape;96;p17"/>
          <p:cNvSpPr txBox="1">
            <a:spLocks noGrp="1"/>
          </p:cNvSpPr>
          <p:nvPr>
            <p:ph type="subTitle" idx="4"/>
          </p:nvPr>
        </p:nvSpPr>
        <p:spPr>
          <a:xfrm>
            <a:off x="7604667" y="2757833"/>
            <a:ext cx="3079600" cy="763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867"/>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97" name="Google Shape;97;p17"/>
          <p:cNvSpPr txBox="1">
            <a:spLocks noGrp="1"/>
          </p:cNvSpPr>
          <p:nvPr>
            <p:ph type="title" idx="5"/>
          </p:nvPr>
        </p:nvSpPr>
        <p:spPr>
          <a:xfrm>
            <a:off x="960000" y="1771833"/>
            <a:ext cx="1118000" cy="10876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3000"/>
              <a:buNone/>
              <a:defRPr/>
            </a:lvl1pPr>
            <a:lvl2pPr lvl="1" algn="l">
              <a:lnSpc>
                <a:spcPct val="100000"/>
              </a:lnSpc>
              <a:spcBef>
                <a:spcPts val="0"/>
              </a:spcBef>
              <a:spcAft>
                <a:spcPts val="0"/>
              </a:spcAft>
              <a:buClr>
                <a:schemeClr val="lt1"/>
              </a:buClr>
              <a:buSzPts val="3000"/>
              <a:buNone/>
              <a:defRPr sz="4000">
                <a:solidFill>
                  <a:schemeClr val="lt1"/>
                </a:solidFill>
              </a:defRPr>
            </a:lvl2pPr>
            <a:lvl3pPr lvl="2" algn="l">
              <a:lnSpc>
                <a:spcPct val="100000"/>
              </a:lnSpc>
              <a:spcBef>
                <a:spcPts val="0"/>
              </a:spcBef>
              <a:spcAft>
                <a:spcPts val="0"/>
              </a:spcAft>
              <a:buClr>
                <a:schemeClr val="lt1"/>
              </a:buClr>
              <a:buSzPts val="3000"/>
              <a:buNone/>
              <a:defRPr sz="4000">
                <a:solidFill>
                  <a:schemeClr val="lt1"/>
                </a:solidFill>
              </a:defRPr>
            </a:lvl3pPr>
            <a:lvl4pPr lvl="3" algn="l">
              <a:lnSpc>
                <a:spcPct val="100000"/>
              </a:lnSpc>
              <a:spcBef>
                <a:spcPts val="0"/>
              </a:spcBef>
              <a:spcAft>
                <a:spcPts val="0"/>
              </a:spcAft>
              <a:buClr>
                <a:schemeClr val="lt1"/>
              </a:buClr>
              <a:buSzPts val="3000"/>
              <a:buNone/>
              <a:defRPr sz="4000">
                <a:solidFill>
                  <a:schemeClr val="lt1"/>
                </a:solidFill>
              </a:defRPr>
            </a:lvl4pPr>
            <a:lvl5pPr lvl="4" algn="l">
              <a:lnSpc>
                <a:spcPct val="100000"/>
              </a:lnSpc>
              <a:spcBef>
                <a:spcPts val="0"/>
              </a:spcBef>
              <a:spcAft>
                <a:spcPts val="0"/>
              </a:spcAft>
              <a:buClr>
                <a:schemeClr val="lt1"/>
              </a:buClr>
              <a:buSzPts val="3000"/>
              <a:buNone/>
              <a:defRPr sz="4000">
                <a:solidFill>
                  <a:schemeClr val="lt1"/>
                </a:solidFill>
              </a:defRPr>
            </a:lvl5pPr>
            <a:lvl6pPr lvl="5" algn="l">
              <a:lnSpc>
                <a:spcPct val="100000"/>
              </a:lnSpc>
              <a:spcBef>
                <a:spcPts val="0"/>
              </a:spcBef>
              <a:spcAft>
                <a:spcPts val="0"/>
              </a:spcAft>
              <a:buClr>
                <a:schemeClr val="lt1"/>
              </a:buClr>
              <a:buSzPts val="3000"/>
              <a:buNone/>
              <a:defRPr sz="4000">
                <a:solidFill>
                  <a:schemeClr val="lt1"/>
                </a:solidFill>
              </a:defRPr>
            </a:lvl6pPr>
            <a:lvl7pPr lvl="6" algn="l">
              <a:lnSpc>
                <a:spcPct val="100000"/>
              </a:lnSpc>
              <a:spcBef>
                <a:spcPts val="0"/>
              </a:spcBef>
              <a:spcAft>
                <a:spcPts val="0"/>
              </a:spcAft>
              <a:buClr>
                <a:schemeClr val="lt1"/>
              </a:buClr>
              <a:buSzPts val="3000"/>
              <a:buNone/>
              <a:defRPr sz="4000">
                <a:solidFill>
                  <a:schemeClr val="lt1"/>
                </a:solidFill>
              </a:defRPr>
            </a:lvl7pPr>
            <a:lvl8pPr lvl="7" algn="l">
              <a:lnSpc>
                <a:spcPct val="100000"/>
              </a:lnSpc>
              <a:spcBef>
                <a:spcPts val="0"/>
              </a:spcBef>
              <a:spcAft>
                <a:spcPts val="0"/>
              </a:spcAft>
              <a:buClr>
                <a:schemeClr val="lt1"/>
              </a:buClr>
              <a:buSzPts val="3000"/>
              <a:buNone/>
              <a:defRPr sz="4000">
                <a:solidFill>
                  <a:schemeClr val="lt1"/>
                </a:solidFill>
              </a:defRPr>
            </a:lvl8pPr>
            <a:lvl9pPr lvl="8" algn="l">
              <a:lnSpc>
                <a:spcPct val="100000"/>
              </a:lnSpc>
              <a:spcBef>
                <a:spcPts val="0"/>
              </a:spcBef>
              <a:spcAft>
                <a:spcPts val="0"/>
              </a:spcAft>
              <a:buClr>
                <a:schemeClr val="lt1"/>
              </a:buClr>
              <a:buSzPts val="3000"/>
              <a:buNone/>
              <a:defRPr sz="4000">
                <a:solidFill>
                  <a:schemeClr val="lt1"/>
                </a:solidFill>
              </a:defRPr>
            </a:lvl9pPr>
          </a:lstStyle>
          <a:p>
            <a:endParaRPr/>
          </a:p>
        </p:txBody>
      </p:sp>
      <p:sp>
        <p:nvSpPr>
          <p:cNvPr id="98" name="Google Shape;98;p17"/>
          <p:cNvSpPr txBox="1">
            <a:spLocks noGrp="1"/>
          </p:cNvSpPr>
          <p:nvPr>
            <p:ph type="title" idx="6"/>
          </p:nvPr>
        </p:nvSpPr>
        <p:spPr>
          <a:xfrm>
            <a:off x="6235533" y="4184699"/>
            <a:ext cx="1118000" cy="10876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3000"/>
              <a:buNone/>
              <a:defRPr/>
            </a:lvl1pPr>
            <a:lvl2pPr lvl="1" algn="l">
              <a:lnSpc>
                <a:spcPct val="100000"/>
              </a:lnSpc>
              <a:spcBef>
                <a:spcPts val="0"/>
              </a:spcBef>
              <a:spcAft>
                <a:spcPts val="0"/>
              </a:spcAft>
              <a:buClr>
                <a:schemeClr val="lt1"/>
              </a:buClr>
              <a:buSzPts val="3000"/>
              <a:buNone/>
              <a:defRPr sz="4000">
                <a:solidFill>
                  <a:schemeClr val="lt1"/>
                </a:solidFill>
              </a:defRPr>
            </a:lvl2pPr>
            <a:lvl3pPr lvl="2" algn="l">
              <a:lnSpc>
                <a:spcPct val="100000"/>
              </a:lnSpc>
              <a:spcBef>
                <a:spcPts val="0"/>
              </a:spcBef>
              <a:spcAft>
                <a:spcPts val="0"/>
              </a:spcAft>
              <a:buClr>
                <a:schemeClr val="lt1"/>
              </a:buClr>
              <a:buSzPts val="3000"/>
              <a:buNone/>
              <a:defRPr sz="4000">
                <a:solidFill>
                  <a:schemeClr val="lt1"/>
                </a:solidFill>
              </a:defRPr>
            </a:lvl3pPr>
            <a:lvl4pPr lvl="3" algn="l">
              <a:lnSpc>
                <a:spcPct val="100000"/>
              </a:lnSpc>
              <a:spcBef>
                <a:spcPts val="0"/>
              </a:spcBef>
              <a:spcAft>
                <a:spcPts val="0"/>
              </a:spcAft>
              <a:buClr>
                <a:schemeClr val="lt1"/>
              </a:buClr>
              <a:buSzPts val="3000"/>
              <a:buNone/>
              <a:defRPr sz="4000">
                <a:solidFill>
                  <a:schemeClr val="lt1"/>
                </a:solidFill>
              </a:defRPr>
            </a:lvl4pPr>
            <a:lvl5pPr lvl="4" algn="l">
              <a:lnSpc>
                <a:spcPct val="100000"/>
              </a:lnSpc>
              <a:spcBef>
                <a:spcPts val="0"/>
              </a:spcBef>
              <a:spcAft>
                <a:spcPts val="0"/>
              </a:spcAft>
              <a:buClr>
                <a:schemeClr val="lt1"/>
              </a:buClr>
              <a:buSzPts val="3000"/>
              <a:buNone/>
              <a:defRPr sz="4000">
                <a:solidFill>
                  <a:schemeClr val="lt1"/>
                </a:solidFill>
              </a:defRPr>
            </a:lvl5pPr>
            <a:lvl6pPr lvl="5" algn="l">
              <a:lnSpc>
                <a:spcPct val="100000"/>
              </a:lnSpc>
              <a:spcBef>
                <a:spcPts val="0"/>
              </a:spcBef>
              <a:spcAft>
                <a:spcPts val="0"/>
              </a:spcAft>
              <a:buClr>
                <a:schemeClr val="lt1"/>
              </a:buClr>
              <a:buSzPts val="3000"/>
              <a:buNone/>
              <a:defRPr sz="4000">
                <a:solidFill>
                  <a:schemeClr val="lt1"/>
                </a:solidFill>
              </a:defRPr>
            </a:lvl6pPr>
            <a:lvl7pPr lvl="6" algn="l">
              <a:lnSpc>
                <a:spcPct val="100000"/>
              </a:lnSpc>
              <a:spcBef>
                <a:spcPts val="0"/>
              </a:spcBef>
              <a:spcAft>
                <a:spcPts val="0"/>
              </a:spcAft>
              <a:buClr>
                <a:schemeClr val="lt1"/>
              </a:buClr>
              <a:buSzPts val="3000"/>
              <a:buNone/>
              <a:defRPr sz="4000">
                <a:solidFill>
                  <a:schemeClr val="lt1"/>
                </a:solidFill>
              </a:defRPr>
            </a:lvl7pPr>
            <a:lvl8pPr lvl="7" algn="l">
              <a:lnSpc>
                <a:spcPct val="100000"/>
              </a:lnSpc>
              <a:spcBef>
                <a:spcPts val="0"/>
              </a:spcBef>
              <a:spcAft>
                <a:spcPts val="0"/>
              </a:spcAft>
              <a:buClr>
                <a:schemeClr val="lt1"/>
              </a:buClr>
              <a:buSzPts val="3000"/>
              <a:buNone/>
              <a:defRPr sz="4000">
                <a:solidFill>
                  <a:schemeClr val="lt1"/>
                </a:solidFill>
              </a:defRPr>
            </a:lvl8pPr>
            <a:lvl9pPr lvl="8" algn="l">
              <a:lnSpc>
                <a:spcPct val="100000"/>
              </a:lnSpc>
              <a:spcBef>
                <a:spcPts val="0"/>
              </a:spcBef>
              <a:spcAft>
                <a:spcPts val="0"/>
              </a:spcAft>
              <a:buClr>
                <a:schemeClr val="lt1"/>
              </a:buClr>
              <a:buSzPts val="3000"/>
              <a:buNone/>
              <a:defRPr sz="4000">
                <a:solidFill>
                  <a:schemeClr val="lt1"/>
                </a:solidFill>
              </a:defRPr>
            </a:lvl9pPr>
          </a:lstStyle>
          <a:p>
            <a:endParaRPr/>
          </a:p>
        </p:txBody>
      </p:sp>
      <p:sp>
        <p:nvSpPr>
          <p:cNvPr id="99" name="Google Shape;99;p17"/>
          <p:cNvSpPr txBox="1">
            <a:spLocks noGrp="1"/>
          </p:cNvSpPr>
          <p:nvPr>
            <p:ph type="title" idx="7"/>
          </p:nvPr>
        </p:nvSpPr>
        <p:spPr>
          <a:xfrm>
            <a:off x="960000" y="4184699"/>
            <a:ext cx="1118000" cy="10876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3000"/>
              <a:buNone/>
              <a:defRPr/>
            </a:lvl1pPr>
            <a:lvl2pPr lvl="1" algn="l">
              <a:lnSpc>
                <a:spcPct val="100000"/>
              </a:lnSpc>
              <a:spcBef>
                <a:spcPts val="0"/>
              </a:spcBef>
              <a:spcAft>
                <a:spcPts val="0"/>
              </a:spcAft>
              <a:buClr>
                <a:schemeClr val="lt1"/>
              </a:buClr>
              <a:buSzPts val="3000"/>
              <a:buNone/>
              <a:defRPr sz="4000">
                <a:solidFill>
                  <a:schemeClr val="lt1"/>
                </a:solidFill>
              </a:defRPr>
            </a:lvl2pPr>
            <a:lvl3pPr lvl="2" algn="l">
              <a:lnSpc>
                <a:spcPct val="100000"/>
              </a:lnSpc>
              <a:spcBef>
                <a:spcPts val="0"/>
              </a:spcBef>
              <a:spcAft>
                <a:spcPts val="0"/>
              </a:spcAft>
              <a:buClr>
                <a:schemeClr val="lt1"/>
              </a:buClr>
              <a:buSzPts val="3000"/>
              <a:buNone/>
              <a:defRPr sz="4000">
                <a:solidFill>
                  <a:schemeClr val="lt1"/>
                </a:solidFill>
              </a:defRPr>
            </a:lvl3pPr>
            <a:lvl4pPr lvl="3" algn="l">
              <a:lnSpc>
                <a:spcPct val="100000"/>
              </a:lnSpc>
              <a:spcBef>
                <a:spcPts val="0"/>
              </a:spcBef>
              <a:spcAft>
                <a:spcPts val="0"/>
              </a:spcAft>
              <a:buClr>
                <a:schemeClr val="lt1"/>
              </a:buClr>
              <a:buSzPts val="3000"/>
              <a:buNone/>
              <a:defRPr sz="4000">
                <a:solidFill>
                  <a:schemeClr val="lt1"/>
                </a:solidFill>
              </a:defRPr>
            </a:lvl4pPr>
            <a:lvl5pPr lvl="4" algn="l">
              <a:lnSpc>
                <a:spcPct val="100000"/>
              </a:lnSpc>
              <a:spcBef>
                <a:spcPts val="0"/>
              </a:spcBef>
              <a:spcAft>
                <a:spcPts val="0"/>
              </a:spcAft>
              <a:buClr>
                <a:schemeClr val="lt1"/>
              </a:buClr>
              <a:buSzPts val="3000"/>
              <a:buNone/>
              <a:defRPr sz="4000">
                <a:solidFill>
                  <a:schemeClr val="lt1"/>
                </a:solidFill>
              </a:defRPr>
            </a:lvl5pPr>
            <a:lvl6pPr lvl="5" algn="l">
              <a:lnSpc>
                <a:spcPct val="100000"/>
              </a:lnSpc>
              <a:spcBef>
                <a:spcPts val="0"/>
              </a:spcBef>
              <a:spcAft>
                <a:spcPts val="0"/>
              </a:spcAft>
              <a:buClr>
                <a:schemeClr val="lt1"/>
              </a:buClr>
              <a:buSzPts val="3000"/>
              <a:buNone/>
              <a:defRPr sz="4000">
                <a:solidFill>
                  <a:schemeClr val="lt1"/>
                </a:solidFill>
              </a:defRPr>
            </a:lvl6pPr>
            <a:lvl7pPr lvl="6" algn="l">
              <a:lnSpc>
                <a:spcPct val="100000"/>
              </a:lnSpc>
              <a:spcBef>
                <a:spcPts val="0"/>
              </a:spcBef>
              <a:spcAft>
                <a:spcPts val="0"/>
              </a:spcAft>
              <a:buClr>
                <a:schemeClr val="lt1"/>
              </a:buClr>
              <a:buSzPts val="3000"/>
              <a:buNone/>
              <a:defRPr sz="4000">
                <a:solidFill>
                  <a:schemeClr val="lt1"/>
                </a:solidFill>
              </a:defRPr>
            </a:lvl7pPr>
            <a:lvl8pPr lvl="7" algn="l">
              <a:lnSpc>
                <a:spcPct val="100000"/>
              </a:lnSpc>
              <a:spcBef>
                <a:spcPts val="0"/>
              </a:spcBef>
              <a:spcAft>
                <a:spcPts val="0"/>
              </a:spcAft>
              <a:buClr>
                <a:schemeClr val="lt1"/>
              </a:buClr>
              <a:buSzPts val="3000"/>
              <a:buNone/>
              <a:defRPr sz="4000">
                <a:solidFill>
                  <a:schemeClr val="lt1"/>
                </a:solidFill>
              </a:defRPr>
            </a:lvl8pPr>
            <a:lvl9pPr lvl="8" algn="l">
              <a:lnSpc>
                <a:spcPct val="100000"/>
              </a:lnSpc>
              <a:spcBef>
                <a:spcPts val="0"/>
              </a:spcBef>
              <a:spcAft>
                <a:spcPts val="0"/>
              </a:spcAft>
              <a:buClr>
                <a:schemeClr val="lt1"/>
              </a:buClr>
              <a:buSzPts val="3000"/>
              <a:buNone/>
              <a:defRPr sz="4000">
                <a:solidFill>
                  <a:schemeClr val="lt1"/>
                </a:solidFill>
              </a:defRPr>
            </a:lvl9pPr>
          </a:lstStyle>
          <a:p>
            <a:endParaRPr/>
          </a:p>
        </p:txBody>
      </p:sp>
      <p:sp>
        <p:nvSpPr>
          <p:cNvPr id="100" name="Google Shape;100;p17"/>
          <p:cNvSpPr txBox="1">
            <a:spLocks noGrp="1"/>
          </p:cNvSpPr>
          <p:nvPr>
            <p:ph type="title" idx="8"/>
          </p:nvPr>
        </p:nvSpPr>
        <p:spPr>
          <a:xfrm>
            <a:off x="6235533" y="1771833"/>
            <a:ext cx="1118000" cy="10876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3000"/>
              <a:buNone/>
              <a:defRPr/>
            </a:lvl1pPr>
            <a:lvl2pPr lvl="1" algn="l">
              <a:lnSpc>
                <a:spcPct val="100000"/>
              </a:lnSpc>
              <a:spcBef>
                <a:spcPts val="0"/>
              </a:spcBef>
              <a:spcAft>
                <a:spcPts val="0"/>
              </a:spcAft>
              <a:buClr>
                <a:schemeClr val="lt1"/>
              </a:buClr>
              <a:buSzPts val="3000"/>
              <a:buNone/>
              <a:defRPr sz="4000">
                <a:solidFill>
                  <a:schemeClr val="lt1"/>
                </a:solidFill>
              </a:defRPr>
            </a:lvl2pPr>
            <a:lvl3pPr lvl="2" algn="l">
              <a:lnSpc>
                <a:spcPct val="100000"/>
              </a:lnSpc>
              <a:spcBef>
                <a:spcPts val="0"/>
              </a:spcBef>
              <a:spcAft>
                <a:spcPts val="0"/>
              </a:spcAft>
              <a:buClr>
                <a:schemeClr val="lt1"/>
              </a:buClr>
              <a:buSzPts val="3000"/>
              <a:buNone/>
              <a:defRPr sz="4000">
                <a:solidFill>
                  <a:schemeClr val="lt1"/>
                </a:solidFill>
              </a:defRPr>
            </a:lvl3pPr>
            <a:lvl4pPr lvl="3" algn="l">
              <a:lnSpc>
                <a:spcPct val="100000"/>
              </a:lnSpc>
              <a:spcBef>
                <a:spcPts val="0"/>
              </a:spcBef>
              <a:spcAft>
                <a:spcPts val="0"/>
              </a:spcAft>
              <a:buClr>
                <a:schemeClr val="lt1"/>
              </a:buClr>
              <a:buSzPts val="3000"/>
              <a:buNone/>
              <a:defRPr sz="4000">
                <a:solidFill>
                  <a:schemeClr val="lt1"/>
                </a:solidFill>
              </a:defRPr>
            </a:lvl4pPr>
            <a:lvl5pPr lvl="4" algn="l">
              <a:lnSpc>
                <a:spcPct val="100000"/>
              </a:lnSpc>
              <a:spcBef>
                <a:spcPts val="0"/>
              </a:spcBef>
              <a:spcAft>
                <a:spcPts val="0"/>
              </a:spcAft>
              <a:buClr>
                <a:schemeClr val="lt1"/>
              </a:buClr>
              <a:buSzPts val="3000"/>
              <a:buNone/>
              <a:defRPr sz="4000">
                <a:solidFill>
                  <a:schemeClr val="lt1"/>
                </a:solidFill>
              </a:defRPr>
            </a:lvl5pPr>
            <a:lvl6pPr lvl="5" algn="l">
              <a:lnSpc>
                <a:spcPct val="100000"/>
              </a:lnSpc>
              <a:spcBef>
                <a:spcPts val="0"/>
              </a:spcBef>
              <a:spcAft>
                <a:spcPts val="0"/>
              </a:spcAft>
              <a:buClr>
                <a:schemeClr val="lt1"/>
              </a:buClr>
              <a:buSzPts val="3000"/>
              <a:buNone/>
              <a:defRPr sz="4000">
                <a:solidFill>
                  <a:schemeClr val="lt1"/>
                </a:solidFill>
              </a:defRPr>
            </a:lvl6pPr>
            <a:lvl7pPr lvl="6" algn="l">
              <a:lnSpc>
                <a:spcPct val="100000"/>
              </a:lnSpc>
              <a:spcBef>
                <a:spcPts val="0"/>
              </a:spcBef>
              <a:spcAft>
                <a:spcPts val="0"/>
              </a:spcAft>
              <a:buClr>
                <a:schemeClr val="lt1"/>
              </a:buClr>
              <a:buSzPts val="3000"/>
              <a:buNone/>
              <a:defRPr sz="4000">
                <a:solidFill>
                  <a:schemeClr val="lt1"/>
                </a:solidFill>
              </a:defRPr>
            </a:lvl7pPr>
            <a:lvl8pPr lvl="7" algn="l">
              <a:lnSpc>
                <a:spcPct val="100000"/>
              </a:lnSpc>
              <a:spcBef>
                <a:spcPts val="0"/>
              </a:spcBef>
              <a:spcAft>
                <a:spcPts val="0"/>
              </a:spcAft>
              <a:buClr>
                <a:schemeClr val="lt1"/>
              </a:buClr>
              <a:buSzPts val="3000"/>
              <a:buNone/>
              <a:defRPr sz="4000">
                <a:solidFill>
                  <a:schemeClr val="lt1"/>
                </a:solidFill>
              </a:defRPr>
            </a:lvl8pPr>
            <a:lvl9pPr lvl="8" algn="l">
              <a:lnSpc>
                <a:spcPct val="100000"/>
              </a:lnSpc>
              <a:spcBef>
                <a:spcPts val="0"/>
              </a:spcBef>
              <a:spcAft>
                <a:spcPts val="0"/>
              </a:spcAft>
              <a:buClr>
                <a:schemeClr val="lt1"/>
              </a:buClr>
              <a:buSzPts val="3000"/>
              <a:buNone/>
              <a:defRPr sz="4000">
                <a:solidFill>
                  <a:schemeClr val="lt1"/>
                </a:solidFill>
              </a:defRPr>
            </a:lvl9pPr>
          </a:lstStyle>
          <a:p>
            <a:endParaRPr/>
          </a:p>
        </p:txBody>
      </p:sp>
      <p:sp>
        <p:nvSpPr>
          <p:cNvPr id="101" name="Google Shape;101;p17"/>
          <p:cNvSpPr txBox="1">
            <a:spLocks noGrp="1"/>
          </p:cNvSpPr>
          <p:nvPr>
            <p:ph type="subTitle" idx="9"/>
          </p:nvPr>
        </p:nvSpPr>
        <p:spPr>
          <a:xfrm>
            <a:off x="2330135" y="1873433"/>
            <a:ext cx="3079600" cy="10876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DM Sans"/>
              <a:buNone/>
              <a:defRPr sz="2933">
                <a:latin typeface="Montserrat ExtraBold"/>
                <a:ea typeface="Montserrat ExtraBold"/>
                <a:cs typeface="Montserrat ExtraBold"/>
                <a:sym typeface="Montserrat ExtraBold"/>
              </a:defRPr>
            </a:lvl1pPr>
            <a:lvl2pPr lvl="1" algn="ctr">
              <a:lnSpc>
                <a:spcPct val="100000"/>
              </a:lnSpc>
              <a:spcBef>
                <a:spcPts val="0"/>
              </a:spcBef>
              <a:spcAft>
                <a:spcPts val="0"/>
              </a:spcAft>
              <a:buSzPts val="2400"/>
              <a:buFont typeface="DM Sans"/>
              <a:buNone/>
              <a:defRPr sz="3200" b="1">
                <a:latin typeface="DM Sans"/>
                <a:ea typeface="DM Sans"/>
                <a:cs typeface="DM Sans"/>
                <a:sym typeface="DM Sans"/>
              </a:defRPr>
            </a:lvl2pPr>
            <a:lvl3pPr lvl="2" algn="ctr">
              <a:lnSpc>
                <a:spcPct val="100000"/>
              </a:lnSpc>
              <a:spcBef>
                <a:spcPts val="0"/>
              </a:spcBef>
              <a:spcAft>
                <a:spcPts val="0"/>
              </a:spcAft>
              <a:buSzPts val="2400"/>
              <a:buFont typeface="DM Sans"/>
              <a:buNone/>
              <a:defRPr sz="3200" b="1">
                <a:latin typeface="DM Sans"/>
                <a:ea typeface="DM Sans"/>
                <a:cs typeface="DM Sans"/>
                <a:sym typeface="DM Sans"/>
              </a:defRPr>
            </a:lvl3pPr>
            <a:lvl4pPr lvl="3" algn="ctr">
              <a:lnSpc>
                <a:spcPct val="100000"/>
              </a:lnSpc>
              <a:spcBef>
                <a:spcPts val="0"/>
              </a:spcBef>
              <a:spcAft>
                <a:spcPts val="0"/>
              </a:spcAft>
              <a:buSzPts val="2400"/>
              <a:buFont typeface="DM Sans"/>
              <a:buNone/>
              <a:defRPr sz="3200" b="1">
                <a:latin typeface="DM Sans"/>
                <a:ea typeface="DM Sans"/>
                <a:cs typeface="DM Sans"/>
                <a:sym typeface="DM Sans"/>
              </a:defRPr>
            </a:lvl4pPr>
            <a:lvl5pPr lvl="4" algn="ctr">
              <a:lnSpc>
                <a:spcPct val="100000"/>
              </a:lnSpc>
              <a:spcBef>
                <a:spcPts val="0"/>
              </a:spcBef>
              <a:spcAft>
                <a:spcPts val="0"/>
              </a:spcAft>
              <a:buSzPts val="2400"/>
              <a:buFont typeface="DM Sans"/>
              <a:buNone/>
              <a:defRPr sz="3200" b="1">
                <a:latin typeface="DM Sans"/>
                <a:ea typeface="DM Sans"/>
                <a:cs typeface="DM Sans"/>
                <a:sym typeface="DM Sans"/>
              </a:defRPr>
            </a:lvl5pPr>
            <a:lvl6pPr lvl="5" algn="ctr">
              <a:lnSpc>
                <a:spcPct val="100000"/>
              </a:lnSpc>
              <a:spcBef>
                <a:spcPts val="0"/>
              </a:spcBef>
              <a:spcAft>
                <a:spcPts val="0"/>
              </a:spcAft>
              <a:buSzPts val="2400"/>
              <a:buFont typeface="DM Sans"/>
              <a:buNone/>
              <a:defRPr sz="3200" b="1">
                <a:latin typeface="DM Sans"/>
                <a:ea typeface="DM Sans"/>
                <a:cs typeface="DM Sans"/>
                <a:sym typeface="DM Sans"/>
              </a:defRPr>
            </a:lvl6pPr>
            <a:lvl7pPr lvl="6" algn="ctr">
              <a:lnSpc>
                <a:spcPct val="100000"/>
              </a:lnSpc>
              <a:spcBef>
                <a:spcPts val="0"/>
              </a:spcBef>
              <a:spcAft>
                <a:spcPts val="0"/>
              </a:spcAft>
              <a:buSzPts val="2400"/>
              <a:buFont typeface="DM Sans"/>
              <a:buNone/>
              <a:defRPr sz="3200" b="1">
                <a:latin typeface="DM Sans"/>
                <a:ea typeface="DM Sans"/>
                <a:cs typeface="DM Sans"/>
                <a:sym typeface="DM Sans"/>
              </a:defRPr>
            </a:lvl7pPr>
            <a:lvl8pPr lvl="7" algn="ctr">
              <a:lnSpc>
                <a:spcPct val="100000"/>
              </a:lnSpc>
              <a:spcBef>
                <a:spcPts val="0"/>
              </a:spcBef>
              <a:spcAft>
                <a:spcPts val="0"/>
              </a:spcAft>
              <a:buSzPts val="2400"/>
              <a:buFont typeface="DM Sans"/>
              <a:buNone/>
              <a:defRPr sz="3200" b="1">
                <a:latin typeface="DM Sans"/>
                <a:ea typeface="DM Sans"/>
                <a:cs typeface="DM Sans"/>
                <a:sym typeface="DM Sans"/>
              </a:defRPr>
            </a:lvl8pPr>
            <a:lvl9pPr lvl="8" algn="ctr">
              <a:lnSpc>
                <a:spcPct val="100000"/>
              </a:lnSpc>
              <a:spcBef>
                <a:spcPts val="0"/>
              </a:spcBef>
              <a:spcAft>
                <a:spcPts val="0"/>
              </a:spcAft>
              <a:buSzPts val="2400"/>
              <a:buFont typeface="DM Sans"/>
              <a:buNone/>
              <a:defRPr sz="3200" b="1">
                <a:latin typeface="DM Sans"/>
                <a:ea typeface="DM Sans"/>
                <a:cs typeface="DM Sans"/>
                <a:sym typeface="DM Sans"/>
              </a:defRPr>
            </a:lvl9pPr>
          </a:lstStyle>
          <a:p>
            <a:endParaRPr/>
          </a:p>
        </p:txBody>
      </p:sp>
      <p:sp>
        <p:nvSpPr>
          <p:cNvPr id="102" name="Google Shape;102;p17"/>
          <p:cNvSpPr txBox="1">
            <a:spLocks noGrp="1"/>
          </p:cNvSpPr>
          <p:nvPr>
            <p:ph type="subTitle" idx="13"/>
          </p:nvPr>
        </p:nvSpPr>
        <p:spPr>
          <a:xfrm>
            <a:off x="2330135" y="4286307"/>
            <a:ext cx="3079600" cy="10876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DM Sans"/>
              <a:buNone/>
              <a:defRPr sz="2933">
                <a:latin typeface="Montserrat ExtraBold"/>
                <a:ea typeface="Montserrat ExtraBold"/>
                <a:cs typeface="Montserrat ExtraBold"/>
                <a:sym typeface="Montserrat ExtraBold"/>
              </a:defRPr>
            </a:lvl1pPr>
            <a:lvl2pPr lvl="1" algn="ctr">
              <a:lnSpc>
                <a:spcPct val="100000"/>
              </a:lnSpc>
              <a:spcBef>
                <a:spcPts val="0"/>
              </a:spcBef>
              <a:spcAft>
                <a:spcPts val="0"/>
              </a:spcAft>
              <a:buSzPts val="2400"/>
              <a:buFont typeface="DM Sans"/>
              <a:buNone/>
              <a:defRPr sz="3200" b="1">
                <a:latin typeface="DM Sans"/>
                <a:ea typeface="DM Sans"/>
                <a:cs typeface="DM Sans"/>
                <a:sym typeface="DM Sans"/>
              </a:defRPr>
            </a:lvl2pPr>
            <a:lvl3pPr lvl="2" algn="ctr">
              <a:lnSpc>
                <a:spcPct val="100000"/>
              </a:lnSpc>
              <a:spcBef>
                <a:spcPts val="0"/>
              </a:spcBef>
              <a:spcAft>
                <a:spcPts val="0"/>
              </a:spcAft>
              <a:buSzPts val="2400"/>
              <a:buFont typeface="DM Sans"/>
              <a:buNone/>
              <a:defRPr sz="3200" b="1">
                <a:latin typeface="DM Sans"/>
                <a:ea typeface="DM Sans"/>
                <a:cs typeface="DM Sans"/>
                <a:sym typeface="DM Sans"/>
              </a:defRPr>
            </a:lvl3pPr>
            <a:lvl4pPr lvl="3" algn="ctr">
              <a:lnSpc>
                <a:spcPct val="100000"/>
              </a:lnSpc>
              <a:spcBef>
                <a:spcPts val="0"/>
              </a:spcBef>
              <a:spcAft>
                <a:spcPts val="0"/>
              </a:spcAft>
              <a:buSzPts val="2400"/>
              <a:buFont typeface="DM Sans"/>
              <a:buNone/>
              <a:defRPr sz="3200" b="1">
                <a:latin typeface="DM Sans"/>
                <a:ea typeface="DM Sans"/>
                <a:cs typeface="DM Sans"/>
                <a:sym typeface="DM Sans"/>
              </a:defRPr>
            </a:lvl4pPr>
            <a:lvl5pPr lvl="4" algn="ctr">
              <a:lnSpc>
                <a:spcPct val="100000"/>
              </a:lnSpc>
              <a:spcBef>
                <a:spcPts val="0"/>
              </a:spcBef>
              <a:spcAft>
                <a:spcPts val="0"/>
              </a:spcAft>
              <a:buSzPts val="2400"/>
              <a:buFont typeface="DM Sans"/>
              <a:buNone/>
              <a:defRPr sz="3200" b="1">
                <a:latin typeface="DM Sans"/>
                <a:ea typeface="DM Sans"/>
                <a:cs typeface="DM Sans"/>
                <a:sym typeface="DM Sans"/>
              </a:defRPr>
            </a:lvl5pPr>
            <a:lvl6pPr lvl="5" algn="ctr">
              <a:lnSpc>
                <a:spcPct val="100000"/>
              </a:lnSpc>
              <a:spcBef>
                <a:spcPts val="0"/>
              </a:spcBef>
              <a:spcAft>
                <a:spcPts val="0"/>
              </a:spcAft>
              <a:buSzPts val="2400"/>
              <a:buFont typeface="DM Sans"/>
              <a:buNone/>
              <a:defRPr sz="3200" b="1">
                <a:latin typeface="DM Sans"/>
                <a:ea typeface="DM Sans"/>
                <a:cs typeface="DM Sans"/>
                <a:sym typeface="DM Sans"/>
              </a:defRPr>
            </a:lvl6pPr>
            <a:lvl7pPr lvl="6" algn="ctr">
              <a:lnSpc>
                <a:spcPct val="100000"/>
              </a:lnSpc>
              <a:spcBef>
                <a:spcPts val="0"/>
              </a:spcBef>
              <a:spcAft>
                <a:spcPts val="0"/>
              </a:spcAft>
              <a:buSzPts val="2400"/>
              <a:buFont typeface="DM Sans"/>
              <a:buNone/>
              <a:defRPr sz="3200" b="1">
                <a:latin typeface="DM Sans"/>
                <a:ea typeface="DM Sans"/>
                <a:cs typeface="DM Sans"/>
                <a:sym typeface="DM Sans"/>
              </a:defRPr>
            </a:lvl7pPr>
            <a:lvl8pPr lvl="7" algn="ctr">
              <a:lnSpc>
                <a:spcPct val="100000"/>
              </a:lnSpc>
              <a:spcBef>
                <a:spcPts val="0"/>
              </a:spcBef>
              <a:spcAft>
                <a:spcPts val="0"/>
              </a:spcAft>
              <a:buSzPts val="2400"/>
              <a:buFont typeface="DM Sans"/>
              <a:buNone/>
              <a:defRPr sz="3200" b="1">
                <a:latin typeface="DM Sans"/>
                <a:ea typeface="DM Sans"/>
                <a:cs typeface="DM Sans"/>
                <a:sym typeface="DM Sans"/>
              </a:defRPr>
            </a:lvl8pPr>
            <a:lvl9pPr lvl="8" algn="ctr">
              <a:lnSpc>
                <a:spcPct val="100000"/>
              </a:lnSpc>
              <a:spcBef>
                <a:spcPts val="0"/>
              </a:spcBef>
              <a:spcAft>
                <a:spcPts val="0"/>
              </a:spcAft>
              <a:buSzPts val="2400"/>
              <a:buFont typeface="DM Sans"/>
              <a:buNone/>
              <a:defRPr sz="3200" b="1">
                <a:latin typeface="DM Sans"/>
                <a:ea typeface="DM Sans"/>
                <a:cs typeface="DM Sans"/>
                <a:sym typeface="DM Sans"/>
              </a:defRPr>
            </a:lvl9pPr>
          </a:lstStyle>
          <a:p>
            <a:endParaRPr/>
          </a:p>
        </p:txBody>
      </p:sp>
      <p:sp>
        <p:nvSpPr>
          <p:cNvPr id="103" name="Google Shape;103;p17"/>
          <p:cNvSpPr txBox="1">
            <a:spLocks noGrp="1"/>
          </p:cNvSpPr>
          <p:nvPr>
            <p:ph type="subTitle" idx="14"/>
          </p:nvPr>
        </p:nvSpPr>
        <p:spPr>
          <a:xfrm>
            <a:off x="7604668" y="4286307"/>
            <a:ext cx="3079600" cy="10876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DM Sans"/>
              <a:buNone/>
              <a:defRPr sz="2933">
                <a:latin typeface="Montserrat ExtraBold"/>
                <a:ea typeface="Montserrat ExtraBold"/>
                <a:cs typeface="Montserrat ExtraBold"/>
                <a:sym typeface="Montserrat ExtraBold"/>
              </a:defRPr>
            </a:lvl1pPr>
            <a:lvl2pPr lvl="1" algn="ctr">
              <a:lnSpc>
                <a:spcPct val="100000"/>
              </a:lnSpc>
              <a:spcBef>
                <a:spcPts val="0"/>
              </a:spcBef>
              <a:spcAft>
                <a:spcPts val="0"/>
              </a:spcAft>
              <a:buSzPts val="2400"/>
              <a:buFont typeface="DM Sans"/>
              <a:buNone/>
              <a:defRPr sz="3200" b="1">
                <a:latin typeface="DM Sans"/>
                <a:ea typeface="DM Sans"/>
                <a:cs typeface="DM Sans"/>
                <a:sym typeface="DM Sans"/>
              </a:defRPr>
            </a:lvl2pPr>
            <a:lvl3pPr lvl="2" algn="ctr">
              <a:lnSpc>
                <a:spcPct val="100000"/>
              </a:lnSpc>
              <a:spcBef>
                <a:spcPts val="0"/>
              </a:spcBef>
              <a:spcAft>
                <a:spcPts val="0"/>
              </a:spcAft>
              <a:buSzPts val="2400"/>
              <a:buFont typeface="DM Sans"/>
              <a:buNone/>
              <a:defRPr sz="3200" b="1">
                <a:latin typeface="DM Sans"/>
                <a:ea typeface="DM Sans"/>
                <a:cs typeface="DM Sans"/>
                <a:sym typeface="DM Sans"/>
              </a:defRPr>
            </a:lvl3pPr>
            <a:lvl4pPr lvl="3" algn="ctr">
              <a:lnSpc>
                <a:spcPct val="100000"/>
              </a:lnSpc>
              <a:spcBef>
                <a:spcPts val="0"/>
              </a:spcBef>
              <a:spcAft>
                <a:spcPts val="0"/>
              </a:spcAft>
              <a:buSzPts val="2400"/>
              <a:buFont typeface="DM Sans"/>
              <a:buNone/>
              <a:defRPr sz="3200" b="1">
                <a:latin typeface="DM Sans"/>
                <a:ea typeface="DM Sans"/>
                <a:cs typeface="DM Sans"/>
                <a:sym typeface="DM Sans"/>
              </a:defRPr>
            </a:lvl4pPr>
            <a:lvl5pPr lvl="4" algn="ctr">
              <a:lnSpc>
                <a:spcPct val="100000"/>
              </a:lnSpc>
              <a:spcBef>
                <a:spcPts val="0"/>
              </a:spcBef>
              <a:spcAft>
                <a:spcPts val="0"/>
              </a:spcAft>
              <a:buSzPts val="2400"/>
              <a:buFont typeface="DM Sans"/>
              <a:buNone/>
              <a:defRPr sz="3200" b="1">
                <a:latin typeface="DM Sans"/>
                <a:ea typeface="DM Sans"/>
                <a:cs typeface="DM Sans"/>
                <a:sym typeface="DM Sans"/>
              </a:defRPr>
            </a:lvl5pPr>
            <a:lvl6pPr lvl="5" algn="ctr">
              <a:lnSpc>
                <a:spcPct val="100000"/>
              </a:lnSpc>
              <a:spcBef>
                <a:spcPts val="0"/>
              </a:spcBef>
              <a:spcAft>
                <a:spcPts val="0"/>
              </a:spcAft>
              <a:buSzPts val="2400"/>
              <a:buFont typeface="DM Sans"/>
              <a:buNone/>
              <a:defRPr sz="3200" b="1">
                <a:latin typeface="DM Sans"/>
                <a:ea typeface="DM Sans"/>
                <a:cs typeface="DM Sans"/>
                <a:sym typeface="DM Sans"/>
              </a:defRPr>
            </a:lvl6pPr>
            <a:lvl7pPr lvl="6" algn="ctr">
              <a:lnSpc>
                <a:spcPct val="100000"/>
              </a:lnSpc>
              <a:spcBef>
                <a:spcPts val="0"/>
              </a:spcBef>
              <a:spcAft>
                <a:spcPts val="0"/>
              </a:spcAft>
              <a:buSzPts val="2400"/>
              <a:buFont typeface="DM Sans"/>
              <a:buNone/>
              <a:defRPr sz="3200" b="1">
                <a:latin typeface="DM Sans"/>
                <a:ea typeface="DM Sans"/>
                <a:cs typeface="DM Sans"/>
                <a:sym typeface="DM Sans"/>
              </a:defRPr>
            </a:lvl7pPr>
            <a:lvl8pPr lvl="7" algn="ctr">
              <a:lnSpc>
                <a:spcPct val="100000"/>
              </a:lnSpc>
              <a:spcBef>
                <a:spcPts val="0"/>
              </a:spcBef>
              <a:spcAft>
                <a:spcPts val="0"/>
              </a:spcAft>
              <a:buSzPts val="2400"/>
              <a:buFont typeface="DM Sans"/>
              <a:buNone/>
              <a:defRPr sz="3200" b="1">
                <a:latin typeface="DM Sans"/>
                <a:ea typeface="DM Sans"/>
                <a:cs typeface="DM Sans"/>
                <a:sym typeface="DM Sans"/>
              </a:defRPr>
            </a:lvl8pPr>
            <a:lvl9pPr lvl="8" algn="ctr">
              <a:lnSpc>
                <a:spcPct val="100000"/>
              </a:lnSpc>
              <a:spcBef>
                <a:spcPts val="0"/>
              </a:spcBef>
              <a:spcAft>
                <a:spcPts val="0"/>
              </a:spcAft>
              <a:buSzPts val="2400"/>
              <a:buFont typeface="DM Sans"/>
              <a:buNone/>
              <a:defRPr sz="3200" b="1">
                <a:latin typeface="DM Sans"/>
                <a:ea typeface="DM Sans"/>
                <a:cs typeface="DM Sans"/>
                <a:sym typeface="DM Sans"/>
              </a:defRPr>
            </a:lvl9pPr>
          </a:lstStyle>
          <a:p>
            <a:endParaRPr/>
          </a:p>
        </p:txBody>
      </p:sp>
      <p:sp>
        <p:nvSpPr>
          <p:cNvPr id="104" name="Google Shape;104;p17"/>
          <p:cNvSpPr txBox="1">
            <a:spLocks noGrp="1"/>
          </p:cNvSpPr>
          <p:nvPr>
            <p:ph type="subTitle" idx="15"/>
          </p:nvPr>
        </p:nvSpPr>
        <p:spPr>
          <a:xfrm>
            <a:off x="7604668" y="1873433"/>
            <a:ext cx="3079600" cy="10876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DM Sans"/>
              <a:buNone/>
              <a:defRPr sz="2933">
                <a:latin typeface="Montserrat ExtraBold"/>
                <a:ea typeface="Montserrat ExtraBold"/>
                <a:cs typeface="Montserrat ExtraBold"/>
                <a:sym typeface="Montserrat ExtraBold"/>
              </a:defRPr>
            </a:lvl1pPr>
            <a:lvl2pPr lvl="1" algn="ctr">
              <a:lnSpc>
                <a:spcPct val="100000"/>
              </a:lnSpc>
              <a:spcBef>
                <a:spcPts val="0"/>
              </a:spcBef>
              <a:spcAft>
                <a:spcPts val="0"/>
              </a:spcAft>
              <a:buSzPts val="2400"/>
              <a:buFont typeface="DM Sans"/>
              <a:buNone/>
              <a:defRPr sz="3200" b="1">
                <a:latin typeface="DM Sans"/>
                <a:ea typeface="DM Sans"/>
                <a:cs typeface="DM Sans"/>
                <a:sym typeface="DM Sans"/>
              </a:defRPr>
            </a:lvl2pPr>
            <a:lvl3pPr lvl="2" algn="ctr">
              <a:lnSpc>
                <a:spcPct val="100000"/>
              </a:lnSpc>
              <a:spcBef>
                <a:spcPts val="0"/>
              </a:spcBef>
              <a:spcAft>
                <a:spcPts val="0"/>
              </a:spcAft>
              <a:buSzPts val="2400"/>
              <a:buFont typeface="DM Sans"/>
              <a:buNone/>
              <a:defRPr sz="3200" b="1">
                <a:latin typeface="DM Sans"/>
                <a:ea typeface="DM Sans"/>
                <a:cs typeface="DM Sans"/>
                <a:sym typeface="DM Sans"/>
              </a:defRPr>
            </a:lvl3pPr>
            <a:lvl4pPr lvl="3" algn="ctr">
              <a:lnSpc>
                <a:spcPct val="100000"/>
              </a:lnSpc>
              <a:spcBef>
                <a:spcPts val="0"/>
              </a:spcBef>
              <a:spcAft>
                <a:spcPts val="0"/>
              </a:spcAft>
              <a:buSzPts val="2400"/>
              <a:buFont typeface="DM Sans"/>
              <a:buNone/>
              <a:defRPr sz="3200" b="1">
                <a:latin typeface="DM Sans"/>
                <a:ea typeface="DM Sans"/>
                <a:cs typeface="DM Sans"/>
                <a:sym typeface="DM Sans"/>
              </a:defRPr>
            </a:lvl4pPr>
            <a:lvl5pPr lvl="4" algn="ctr">
              <a:lnSpc>
                <a:spcPct val="100000"/>
              </a:lnSpc>
              <a:spcBef>
                <a:spcPts val="0"/>
              </a:spcBef>
              <a:spcAft>
                <a:spcPts val="0"/>
              </a:spcAft>
              <a:buSzPts val="2400"/>
              <a:buFont typeface="DM Sans"/>
              <a:buNone/>
              <a:defRPr sz="3200" b="1">
                <a:latin typeface="DM Sans"/>
                <a:ea typeface="DM Sans"/>
                <a:cs typeface="DM Sans"/>
                <a:sym typeface="DM Sans"/>
              </a:defRPr>
            </a:lvl5pPr>
            <a:lvl6pPr lvl="5" algn="ctr">
              <a:lnSpc>
                <a:spcPct val="100000"/>
              </a:lnSpc>
              <a:spcBef>
                <a:spcPts val="0"/>
              </a:spcBef>
              <a:spcAft>
                <a:spcPts val="0"/>
              </a:spcAft>
              <a:buSzPts val="2400"/>
              <a:buFont typeface="DM Sans"/>
              <a:buNone/>
              <a:defRPr sz="3200" b="1">
                <a:latin typeface="DM Sans"/>
                <a:ea typeface="DM Sans"/>
                <a:cs typeface="DM Sans"/>
                <a:sym typeface="DM Sans"/>
              </a:defRPr>
            </a:lvl6pPr>
            <a:lvl7pPr lvl="6" algn="ctr">
              <a:lnSpc>
                <a:spcPct val="100000"/>
              </a:lnSpc>
              <a:spcBef>
                <a:spcPts val="0"/>
              </a:spcBef>
              <a:spcAft>
                <a:spcPts val="0"/>
              </a:spcAft>
              <a:buSzPts val="2400"/>
              <a:buFont typeface="DM Sans"/>
              <a:buNone/>
              <a:defRPr sz="3200" b="1">
                <a:latin typeface="DM Sans"/>
                <a:ea typeface="DM Sans"/>
                <a:cs typeface="DM Sans"/>
                <a:sym typeface="DM Sans"/>
              </a:defRPr>
            </a:lvl7pPr>
            <a:lvl8pPr lvl="7" algn="ctr">
              <a:lnSpc>
                <a:spcPct val="100000"/>
              </a:lnSpc>
              <a:spcBef>
                <a:spcPts val="0"/>
              </a:spcBef>
              <a:spcAft>
                <a:spcPts val="0"/>
              </a:spcAft>
              <a:buSzPts val="2400"/>
              <a:buFont typeface="DM Sans"/>
              <a:buNone/>
              <a:defRPr sz="3200" b="1">
                <a:latin typeface="DM Sans"/>
                <a:ea typeface="DM Sans"/>
                <a:cs typeface="DM Sans"/>
                <a:sym typeface="DM Sans"/>
              </a:defRPr>
            </a:lvl8pPr>
            <a:lvl9pPr lvl="8" algn="ctr">
              <a:lnSpc>
                <a:spcPct val="100000"/>
              </a:lnSpc>
              <a:spcBef>
                <a:spcPts val="0"/>
              </a:spcBef>
              <a:spcAft>
                <a:spcPts val="0"/>
              </a:spcAft>
              <a:buSzPts val="2400"/>
              <a:buFont typeface="DM Sans"/>
              <a:buNone/>
              <a:defRPr sz="3200" b="1">
                <a:latin typeface="DM Sans"/>
                <a:ea typeface="DM Sans"/>
                <a:cs typeface="DM Sans"/>
                <a:sym typeface="DM Sans"/>
              </a:defRPr>
            </a:lvl9pPr>
          </a:lstStyle>
          <a:p>
            <a:endParaRPr/>
          </a:p>
        </p:txBody>
      </p:sp>
      <p:grpSp>
        <p:nvGrpSpPr>
          <p:cNvPr id="105" name="Google Shape;105;p17"/>
          <p:cNvGrpSpPr/>
          <p:nvPr/>
        </p:nvGrpSpPr>
        <p:grpSpPr>
          <a:xfrm rot="10800000">
            <a:off x="-381300" y="-76109"/>
            <a:ext cx="1940400" cy="7975277"/>
            <a:chOff x="-285975" y="-786675"/>
            <a:chExt cx="1455300" cy="5981458"/>
          </a:xfrm>
        </p:grpSpPr>
        <p:sp>
          <p:nvSpPr>
            <p:cNvPr id="106" name="Google Shape;106;p17"/>
            <p:cNvSpPr/>
            <p:nvPr/>
          </p:nvSpPr>
          <p:spPr>
            <a:xfrm>
              <a:off x="-285975" y="-786675"/>
              <a:ext cx="1455300" cy="1455300"/>
            </a:xfrm>
            <a:prstGeom prst="ellipse">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Lato"/>
                <a:ea typeface="Lato"/>
                <a:cs typeface="Lato"/>
                <a:sym typeface="Lato"/>
              </a:endParaRPr>
            </a:p>
          </p:txBody>
        </p:sp>
        <p:cxnSp>
          <p:nvCxnSpPr>
            <p:cNvPr id="107" name="Google Shape;107;p17"/>
            <p:cNvCxnSpPr/>
            <p:nvPr/>
          </p:nvCxnSpPr>
          <p:spPr>
            <a:xfrm>
              <a:off x="441675" y="-20117"/>
              <a:ext cx="0" cy="5214900"/>
            </a:xfrm>
            <a:prstGeom prst="straightConnector1">
              <a:avLst/>
            </a:prstGeom>
            <a:noFill/>
            <a:ln w="38100" cap="flat" cmpd="sng">
              <a:solidFill>
                <a:schemeClr val="dk1"/>
              </a:solidFill>
              <a:prstDash val="solid"/>
              <a:round/>
              <a:headEnd type="none" w="sm" len="sm"/>
              <a:tailEnd type="none" w="sm" len="sm"/>
            </a:ln>
          </p:spPr>
        </p:cxnSp>
      </p:grpSp>
      <p:grpSp>
        <p:nvGrpSpPr>
          <p:cNvPr id="108" name="Google Shape;108;p17"/>
          <p:cNvGrpSpPr/>
          <p:nvPr/>
        </p:nvGrpSpPr>
        <p:grpSpPr>
          <a:xfrm rot="-5400000">
            <a:off x="11418086" y="-414281"/>
            <a:ext cx="375929" cy="1458713"/>
            <a:chOff x="7256520" y="835200"/>
            <a:chExt cx="562320" cy="2181960"/>
          </a:xfrm>
        </p:grpSpPr>
        <p:sp>
          <p:nvSpPr>
            <p:cNvPr id="109" name="Google Shape;109;p17"/>
            <p:cNvSpPr/>
            <p:nvPr/>
          </p:nvSpPr>
          <p:spPr>
            <a:xfrm>
              <a:off x="7256520" y="2444400"/>
              <a:ext cx="562320" cy="572760"/>
            </a:xfrm>
            <a:custGeom>
              <a:avLst/>
              <a:gdLst/>
              <a:ahLst/>
              <a:cxnLst/>
              <a:rect l="l" t="t" r="r" b="b"/>
              <a:pathLst>
                <a:path w="1562" h="1591" extrusionOk="0">
                  <a:moveTo>
                    <a:pt x="295" y="0"/>
                  </a:moveTo>
                  <a:lnTo>
                    <a:pt x="0" y="301"/>
                  </a:lnTo>
                  <a:lnTo>
                    <a:pt x="486" y="796"/>
                  </a:lnTo>
                  <a:lnTo>
                    <a:pt x="0" y="1291"/>
                  </a:lnTo>
                  <a:lnTo>
                    <a:pt x="295" y="1591"/>
                  </a:lnTo>
                  <a:lnTo>
                    <a:pt x="781" y="1096"/>
                  </a:lnTo>
                  <a:lnTo>
                    <a:pt x="1267" y="1591"/>
                  </a:lnTo>
                  <a:lnTo>
                    <a:pt x="1562" y="1291"/>
                  </a:lnTo>
                  <a:lnTo>
                    <a:pt x="1076" y="796"/>
                  </a:lnTo>
                  <a:lnTo>
                    <a:pt x="1562" y="301"/>
                  </a:lnTo>
                  <a:lnTo>
                    <a:pt x="1267" y="0"/>
                  </a:lnTo>
                  <a:lnTo>
                    <a:pt x="781" y="496"/>
                  </a:lnTo>
                  <a:lnTo>
                    <a:pt x="295"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rgbClr val="000000"/>
                </a:solidFill>
                <a:latin typeface="Arial"/>
                <a:ea typeface="Arial"/>
                <a:cs typeface="Arial"/>
                <a:sym typeface="Arial"/>
              </a:endParaRPr>
            </a:p>
          </p:txBody>
        </p:sp>
        <p:sp>
          <p:nvSpPr>
            <p:cNvPr id="110" name="Google Shape;110;p17"/>
            <p:cNvSpPr/>
            <p:nvPr/>
          </p:nvSpPr>
          <p:spPr>
            <a:xfrm>
              <a:off x="7256520" y="1639800"/>
              <a:ext cx="562320" cy="573120"/>
            </a:xfrm>
            <a:custGeom>
              <a:avLst/>
              <a:gdLst/>
              <a:ahLst/>
              <a:cxnLst/>
              <a:rect l="l" t="t" r="r" b="b"/>
              <a:pathLst>
                <a:path w="1562" h="1592" extrusionOk="0">
                  <a:moveTo>
                    <a:pt x="295" y="0"/>
                  </a:moveTo>
                  <a:lnTo>
                    <a:pt x="0" y="301"/>
                  </a:lnTo>
                  <a:lnTo>
                    <a:pt x="486" y="796"/>
                  </a:lnTo>
                  <a:lnTo>
                    <a:pt x="0" y="1291"/>
                  </a:lnTo>
                  <a:lnTo>
                    <a:pt x="295" y="1592"/>
                  </a:lnTo>
                  <a:lnTo>
                    <a:pt x="781" y="1097"/>
                  </a:lnTo>
                  <a:lnTo>
                    <a:pt x="1267" y="1592"/>
                  </a:lnTo>
                  <a:lnTo>
                    <a:pt x="1562" y="1291"/>
                  </a:lnTo>
                  <a:lnTo>
                    <a:pt x="1076" y="796"/>
                  </a:lnTo>
                  <a:lnTo>
                    <a:pt x="1562" y="301"/>
                  </a:lnTo>
                  <a:lnTo>
                    <a:pt x="1267" y="0"/>
                  </a:lnTo>
                  <a:lnTo>
                    <a:pt x="781" y="496"/>
                  </a:lnTo>
                  <a:lnTo>
                    <a:pt x="295"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rgbClr val="000000"/>
                </a:solidFill>
                <a:latin typeface="Arial"/>
                <a:ea typeface="Arial"/>
                <a:cs typeface="Arial"/>
                <a:sym typeface="Arial"/>
              </a:endParaRPr>
            </a:p>
          </p:txBody>
        </p:sp>
        <p:sp>
          <p:nvSpPr>
            <p:cNvPr id="111" name="Google Shape;111;p17"/>
            <p:cNvSpPr/>
            <p:nvPr/>
          </p:nvSpPr>
          <p:spPr>
            <a:xfrm>
              <a:off x="7256520" y="835200"/>
              <a:ext cx="562320" cy="573120"/>
            </a:xfrm>
            <a:custGeom>
              <a:avLst/>
              <a:gdLst/>
              <a:ahLst/>
              <a:cxnLst/>
              <a:rect l="l" t="t" r="r" b="b"/>
              <a:pathLst>
                <a:path w="1562" h="1592" extrusionOk="0">
                  <a:moveTo>
                    <a:pt x="295" y="0"/>
                  </a:moveTo>
                  <a:lnTo>
                    <a:pt x="0" y="301"/>
                  </a:lnTo>
                  <a:lnTo>
                    <a:pt x="486" y="796"/>
                  </a:lnTo>
                  <a:lnTo>
                    <a:pt x="0" y="1291"/>
                  </a:lnTo>
                  <a:lnTo>
                    <a:pt x="295" y="1592"/>
                  </a:lnTo>
                  <a:lnTo>
                    <a:pt x="781" y="1097"/>
                  </a:lnTo>
                  <a:lnTo>
                    <a:pt x="1267" y="1592"/>
                  </a:lnTo>
                  <a:lnTo>
                    <a:pt x="1562" y="1291"/>
                  </a:lnTo>
                  <a:lnTo>
                    <a:pt x="1076" y="796"/>
                  </a:lnTo>
                  <a:lnTo>
                    <a:pt x="1562" y="301"/>
                  </a:lnTo>
                  <a:lnTo>
                    <a:pt x="1267" y="0"/>
                  </a:lnTo>
                  <a:lnTo>
                    <a:pt x="781" y="495"/>
                  </a:lnTo>
                  <a:lnTo>
                    <a:pt x="295"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rgbClr val="000000"/>
                </a:solidFill>
                <a:latin typeface="Arial"/>
                <a:ea typeface="Arial"/>
                <a:cs typeface="Arial"/>
                <a:sym typeface="Arial"/>
              </a:endParaRPr>
            </a:p>
          </p:txBody>
        </p:sp>
      </p:grpSp>
      <p:pic>
        <p:nvPicPr>
          <p:cNvPr id="112" name="Google Shape;112;p17"/>
          <p:cNvPicPr preferRelativeResize="0"/>
          <p:nvPr/>
        </p:nvPicPr>
        <p:blipFill rotWithShape="1">
          <a:blip r:embed="rId3">
            <a:alphaModFix/>
          </a:blip>
          <a:srcRect/>
          <a:stretch/>
        </p:blipFill>
        <p:spPr>
          <a:xfrm>
            <a:off x="11434367" y="3905575"/>
            <a:ext cx="1261600" cy="1265116"/>
          </a:xfrm>
          <a:prstGeom prst="rect">
            <a:avLst/>
          </a:prstGeom>
          <a:noFill/>
          <a:ln>
            <a:noFill/>
          </a:ln>
        </p:spPr>
      </p:pic>
    </p:spTree>
    <p:extLst>
      <p:ext uri="{BB962C8B-B14F-4D97-AF65-F5344CB8AC3E}">
        <p14:creationId xmlns:p14="http://schemas.microsoft.com/office/powerpoint/2010/main" val="4216585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3"/>
        <p:cNvGrpSpPr/>
        <p:nvPr/>
      </p:nvGrpSpPr>
      <p:grpSpPr>
        <a:xfrm>
          <a:off x="0" y="0"/>
          <a:ext cx="0" cy="0"/>
          <a:chOff x="0" y="0"/>
          <a:chExt cx="0" cy="0"/>
        </a:xfrm>
      </p:grpSpPr>
      <p:pic>
        <p:nvPicPr>
          <p:cNvPr id="114" name="Google Shape;114;p18"/>
          <p:cNvPicPr preferRelativeResize="0"/>
          <p:nvPr/>
        </p:nvPicPr>
        <p:blipFill rotWithShape="1">
          <a:blip r:embed="rId2">
            <a:alphaModFix amt="55000"/>
          </a:blip>
          <a:srcRect/>
          <a:stretch/>
        </p:blipFill>
        <p:spPr>
          <a:xfrm>
            <a:off x="0" y="0"/>
            <a:ext cx="12192000" cy="6858000"/>
          </a:xfrm>
          <a:prstGeom prst="rect">
            <a:avLst/>
          </a:prstGeom>
          <a:noFill/>
          <a:ln>
            <a:noFill/>
          </a:ln>
        </p:spPr>
      </p:pic>
      <p:sp>
        <p:nvSpPr>
          <p:cNvPr id="115" name="Google Shape;115;p18"/>
          <p:cNvSpPr txBox="1">
            <a:spLocks noGrp="1"/>
          </p:cNvSpPr>
          <p:nvPr>
            <p:ph type="title"/>
          </p:nvPr>
        </p:nvSpPr>
        <p:spPr>
          <a:xfrm>
            <a:off x="2832917" y="1989400"/>
            <a:ext cx="6526000" cy="2305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sz="6667" b="0">
                <a:latin typeface="Montserrat ExtraBold"/>
                <a:ea typeface="Montserrat ExtraBold"/>
                <a:cs typeface="Montserrat ExtraBold"/>
                <a:sym typeface="Montserrat ExtraBold"/>
              </a:defRPr>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116" name="Google Shape;116;p18"/>
          <p:cNvSpPr txBox="1">
            <a:spLocks noGrp="1"/>
          </p:cNvSpPr>
          <p:nvPr>
            <p:ph type="title" idx="2"/>
          </p:nvPr>
        </p:nvSpPr>
        <p:spPr>
          <a:xfrm>
            <a:off x="950951" y="1989400"/>
            <a:ext cx="1592000" cy="14756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a:lnSpc>
                <a:spcPct val="100000"/>
              </a:lnSpc>
              <a:spcBef>
                <a:spcPts val="0"/>
              </a:spcBef>
              <a:spcAft>
                <a:spcPts val="0"/>
              </a:spcAft>
              <a:buSzPts val="6000"/>
              <a:buNone/>
              <a:defRPr sz="8000">
                <a:solidFill>
                  <a:schemeClr val="accent1"/>
                </a:solidFill>
              </a:defRPr>
            </a:lvl1pPr>
            <a:lvl2pPr lvl="1" algn="ctr">
              <a:lnSpc>
                <a:spcPct val="100000"/>
              </a:lnSpc>
              <a:spcBef>
                <a:spcPts val="0"/>
              </a:spcBef>
              <a:spcAft>
                <a:spcPts val="0"/>
              </a:spcAft>
              <a:buSzPts val="6000"/>
              <a:buNone/>
              <a:defRPr sz="8000"/>
            </a:lvl2pPr>
            <a:lvl3pPr lvl="2" algn="ctr">
              <a:lnSpc>
                <a:spcPct val="100000"/>
              </a:lnSpc>
              <a:spcBef>
                <a:spcPts val="0"/>
              </a:spcBef>
              <a:spcAft>
                <a:spcPts val="0"/>
              </a:spcAft>
              <a:buSzPts val="6000"/>
              <a:buNone/>
              <a:defRPr sz="8000"/>
            </a:lvl3pPr>
            <a:lvl4pPr lvl="3" algn="ctr">
              <a:lnSpc>
                <a:spcPct val="100000"/>
              </a:lnSpc>
              <a:spcBef>
                <a:spcPts val="0"/>
              </a:spcBef>
              <a:spcAft>
                <a:spcPts val="0"/>
              </a:spcAft>
              <a:buSzPts val="6000"/>
              <a:buNone/>
              <a:defRPr sz="8000"/>
            </a:lvl4pPr>
            <a:lvl5pPr lvl="4" algn="ctr">
              <a:lnSpc>
                <a:spcPct val="100000"/>
              </a:lnSpc>
              <a:spcBef>
                <a:spcPts val="0"/>
              </a:spcBef>
              <a:spcAft>
                <a:spcPts val="0"/>
              </a:spcAft>
              <a:buSzPts val="6000"/>
              <a:buNone/>
              <a:defRPr sz="8000"/>
            </a:lvl5pPr>
            <a:lvl6pPr lvl="5" algn="ctr">
              <a:lnSpc>
                <a:spcPct val="100000"/>
              </a:lnSpc>
              <a:spcBef>
                <a:spcPts val="0"/>
              </a:spcBef>
              <a:spcAft>
                <a:spcPts val="0"/>
              </a:spcAft>
              <a:buSzPts val="6000"/>
              <a:buNone/>
              <a:defRPr sz="8000"/>
            </a:lvl6pPr>
            <a:lvl7pPr lvl="6" algn="ctr">
              <a:lnSpc>
                <a:spcPct val="100000"/>
              </a:lnSpc>
              <a:spcBef>
                <a:spcPts val="0"/>
              </a:spcBef>
              <a:spcAft>
                <a:spcPts val="0"/>
              </a:spcAft>
              <a:buSzPts val="6000"/>
              <a:buNone/>
              <a:defRPr sz="8000"/>
            </a:lvl7pPr>
            <a:lvl8pPr lvl="7" algn="ctr">
              <a:lnSpc>
                <a:spcPct val="100000"/>
              </a:lnSpc>
              <a:spcBef>
                <a:spcPts val="0"/>
              </a:spcBef>
              <a:spcAft>
                <a:spcPts val="0"/>
              </a:spcAft>
              <a:buSzPts val="6000"/>
              <a:buNone/>
              <a:defRPr sz="8000"/>
            </a:lvl8pPr>
            <a:lvl9pPr lvl="8" algn="ctr">
              <a:lnSpc>
                <a:spcPct val="100000"/>
              </a:lnSpc>
              <a:spcBef>
                <a:spcPts val="0"/>
              </a:spcBef>
              <a:spcAft>
                <a:spcPts val="0"/>
              </a:spcAft>
              <a:buSzPts val="6000"/>
              <a:buNone/>
              <a:defRPr sz="8000"/>
            </a:lvl9pPr>
          </a:lstStyle>
          <a:p>
            <a:endParaRPr/>
          </a:p>
        </p:txBody>
      </p:sp>
      <p:sp>
        <p:nvSpPr>
          <p:cNvPr id="117" name="Google Shape;117;p18"/>
          <p:cNvSpPr txBox="1">
            <a:spLocks noGrp="1"/>
          </p:cNvSpPr>
          <p:nvPr>
            <p:ph type="subTitle" idx="1"/>
          </p:nvPr>
        </p:nvSpPr>
        <p:spPr>
          <a:xfrm>
            <a:off x="2832933" y="4780067"/>
            <a:ext cx="6526000" cy="6800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2133"/>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118" name="Google Shape;118;p18"/>
          <p:cNvGrpSpPr/>
          <p:nvPr/>
        </p:nvGrpSpPr>
        <p:grpSpPr>
          <a:xfrm rot="10800000">
            <a:off x="10575633" y="-88419"/>
            <a:ext cx="1940400" cy="7975277"/>
            <a:chOff x="-285975" y="-786675"/>
            <a:chExt cx="1455300" cy="5981458"/>
          </a:xfrm>
        </p:grpSpPr>
        <p:sp>
          <p:nvSpPr>
            <p:cNvPr id="119" name="Google Shape;119;p18"/>
            <p:cNvSpPr/>
            <p:nvPr/>
          </p:nvSpPr>
          <p:spPr>
            <a:xfrm>
              <a:off x="-285975" y="-786675"/>
              <a:ext cx="1455300" cy="1455300"/>
            </a:xfrm>
            <a:prstGeom prst="ellipse">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Lato"/>
                <a:ea typeface="Lato"/>
                <a:cs typeface="Lato"/>
                <a:sym typeface="Lato"/>
              </a:endParaRPr>
            </a:p>
          </p:txBody>
        </p:sp>
        <p:cxnSp>
          <p:nvCxnSpPr>
            <p:cNvPr id="120" name="Google Shape;120;p18"/>
            <p:cNvCxnSpPr/>
            <p:nvPr/>
          </p:nvCxnSpPr>
          <p:spPr>
            <a:xfrm>
              <a:off x="441675" y="-20117"/>
              <a:ext cx="0" cy="5214900"/>
            </a:xfrm>
            <a:prstGeom prst="straightConnector1">
              <a:avLst/>
            </a:prstGeom>
            <a:noFill/>
            <a:ln w="38100" cap="flat" cmpd="sng">
              <a:solidFill>
                <a:schemeClr val="dk1"/>
              </a:solidFill>
              <a:prstDash val="solid"/>
              <a:round/>
              <a:headEnd type="none" w="sm" len="sm"/>
              <a:tailEnd type="none" w="sm" len="sm"/>
            </a:ln>
          </p:spPr>
        </p:cxnSp>
      </p:grpSp>
    </p:spTree>
    <p:extLst>
      <p:ext uri="{BB962C8B-B14F-4D97-AF65-F5344CB8AC3E}">
        <p14:creationId xmlns:p14="http://schemas.microsoft.com/office/powerpoint/2010/main" val="2706203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21"/>
        <p:cNvGrpSpPr/>
        <p:nvPr/>
      </p:nvGrpSpPr>
      <p:grpSpPr>
        <a:xfrm>
          <a:off x="0" y="0"/>
          <a:ext cx="0" cy="0"/>
          <a:chOff x="0" y="0"/>
          <a:chExt cx="0" cy="0"/>
        </a:xfrm>
      </p:grpSpPr>
      <p:pic>
        <p:nvPicPr>
          <p:cNvPr id="122" name="Google Shape;122;p19"/>
          <p:cNvPicPr preferRelativeResize="0"/>
          <p:nvPr/>
        </p:nvPicPr>
        <p:blipFill rotWithShape="1">
          <a:blip r:embed="rId2">
            <a:alphaModFix amt="55000"/>
          </a:blip>
          <a:srcRect/>
          <a:stretch/>
        </p:blipFill>
        <p:spPr>
          <a:xfrm>
            <a:off x="0" y="0"/>
            <a:ext cx="12192000" cy="6858000"/>
          </a:xfrm>
          <a:prstGeom prst="rect">
            <a:avLst/>
          </a:prstGeom>
          <a:noFill/>
          <a:ln>
            <a:noFill/>
          </a:ln>
        </p:spPr>
      </p:pic>
      <p:sp>
        <p:nvSpPr>
          <p:cNvPr id="123" name="Google Shape;123;p19"/>
          <p:cNvSpPr txBox="1">
            <a:spLocks noGrp="1"/>
          </p:cNvSpPr>
          <p:nvPr>
            <p:ph type="title"/>
          </p:nvPr>
        </p:nvSpPr>
        <p:spPr>
          <a:xfrm>
            <a:off x="960000" y="1318100"/>
            <a:ext cx="5152000" cy="3061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24" name="Google Shape;124;p19"/>
          <p:cNvSpPr txBox="1">
            <a:spLocks noGrp="1"/>
          </p:cNvSpPr>
          <p:nvPr>
            <p:ph type="subTitle" idx="1"/>
          </p:nvPr>
        </p:nvSpPr>
        <p:spPr>
          <a:xfrm>
            <a:off x="960000" y="4379500"/>
            <a:ext cx="5152000" cy="12672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5" name="Google Shape;125;p19"/>
          <p:cNvSpPr>
            <a:spLocks noGrp="1"/>
          </p:cNvSpPr>
          <p:nvPr>
            <p:ph type="pic" idx="2"/>
          </p:nvPr>
        </p:nvSpPr>
        <p:spPr>
          <a:xfrm>
            <a:off x="6509205" y="924221"/>
            <a:ext cx="5023200" cy="5199200"/>
          </a:xfrm>
          <a:prstGeom prst="rect">
            <a:avLst/>
          </a:prstGeom>
          <a:noFill/>
          <a:ln w="19050" cap="flat" cmpd="sng">
            <a:solidFill>
              <a:schemeClr val="dk1"/>
            </a:solidFill>
            <a:prstDash val="solid"/>
            <a:round/>
            <a:headEnd type="none" w="sm" len="sm"/>
            <a:tailEnd type="none" w="sm" len="sm"/>
          </a:ln>
        </p:spPr>
      </p:sp>
      <p:grpSp>
        <p:nvGrpSpPr>
          <p:cNvPr id="126" name="Google Shape;126;p19"/>
          <p:cNvGrpSpPr/>
          <p:nvPr/>
        </p:nvGrpSpPr>
        <p:grpSpPr>
          <a:xfrm>
            <a:off x="10575633" y="-1043351"/>
            <a:ext cx="1940400" cy="7975277"/>
            <a:chOff x="-285975" y="-786675"/>
            <a:chExt cx="1455300" cy="5981458"/>
          </a:xfrm>
        </p:grpSpPr>
        <p:sp>
          <p:nvSpPr>
            <p:cNvPr id="127" name="Google Shape;127;p19"/>
            <p:cNvSpPr/>
            <p:nvPr/>
          </p:nvSpPr>
          <p:spPr>
            <a:xfrm>
              <a:off x="-285975" y="-786675"/>
              <a:ext cx="1455300" cy="1455300"/>
            </a:xfrm>
            <a:prstGeom prst="ellipse">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Lato"/>
                <a:ea typeface="Lato"/>
                <a:cs typeface="Lato"/>
                <a:sym typeface="Lato"/>
              </a:endParaRPr>
            </a:p>
          </p:txBody>
        </p:sp>
        <p:cxnSp>
          <p:nvCxnSpPr>
            <p:cNvPr id="128" name="Google Shape;128;p19"/>
            <p:cNvCxnSpPr/>
            <p:nvPr/>
          </p:nvCxnSpPr>
          <p:spPr>
            <a:xfrm>
              <a:off x="441675" y="-20117"/>
              <a:ext cx="0" cy="5214900"/>
            </a:xfrm>
            <a:prstGeom prst="straightConnector1">
              <a:avLst/>
            </a:prstGeom>
            <a:noFill/>
            <a:ln w="38100" cap="flat" cmpd="sng">
              <a:solidFill>
                <a:schemeClr val="dk1"/>
              </a:solidFill>
              <a:prstDash val="solid"/>
              <a:round/>
              <a:headEnd type="none" w="sm" len="sm"/>
              <a:tailEnd type="none" w="sm" len="sm"/>
            </a:ln>
          </p:spPr>
        </p:cxnSp>
      </p:grpSp>
      <p:grpSp>
        <p:nvGrpSpPr>
          <p:cNvPr id="129" name="Google Shape;129;p19"/>
          <p:cNvGrpSpPr/>
          <p:nvPr/>
        </p:nvGrpSpPr>
        <p:grpSpPr>
          <a:xfrm rot="10800000">
            <a:off x="-381300" y="-76109"/>
            <a:ext cx="1940400" cy="7975277"/>
            <a:chOff x="-285975" y="-786675"/>
            <a:chExt cx="1455300" cy="5981458"/>
          </a:xfrm>
        </p:grpSpPr>
        <p:sp>
          <p:nvSpPr>
            <p:cNvPr id="130" name="Google Shape;130;p19"/>
            <p:cNvSpPr/>
            <p:nvPr/>
          </p:nvSpPr>
          <p:spPr>
            <a:xfrm>
              <a:off x="-285975" y="-786675"/>
              <a:ext cx="1455300" cy="1455300"/>
            </a:xfrm>
            <a:prstGeom prst="ellipse">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Lato"/>
                <a:ea typeface="Lato"/>
                <a:cs typeface="Lato"/>
                <a:sym typeface="Lato"/>
              </a:endParaRPr>
            </a:p>
          </p:txBody>
        </p:sp>
        <p:cxnSp>
          <p:nvCxnSpPr>
            <p:cNvPr id="131" name="Google Shape;131;p19"/>
            <p:cNvCxnSpPr/>
            <p:nvPr/>
          </p:nvCxnSpPr>
          <p:spPr>
            <a:xfrm>
              <a:off x="441675" y="-20117"/>
              <a:ext cx="0" cy="5214900"/>
            </a:xfrm>
            <a:prstGeom prst="straightConnector1">
              <a:avLst/>
            </a:prstGeom>
            <a:noFill/>
            <a:ln w="38100" cap="flat" cmpd="sng">
              <a:solidFill>
                <a:schemeClr val="dk1"/>
              </a:solidFill>
              <a:prstDash val="solid"/>
              <a:round/>
              <a:headEnd type="none" w="sm" len="sm"/>
              <a:tailEnd type="none" w="sm" len="sm"/>
            </a:ln>
          </p:spPr>
        </p:cxnSp>
      </p:grpSp>
      <p:pic>
        <p:nvPicPr>
          <p:cNvPr id="132" name="Google Shape;132;p19"/>
          <p:cNvPicPr preferRelativeResize="0"/>
          <p:nvPr/>
        </p:nvPicPr>
        <p:blipFill rotWithShape="1">
          <a:blip r:embed="rId3">
            <a:alphaModFix/>
          </a:blip>
          <a:srcRect/>
          <a:stretch/>
        </p:blipFill>
        <p:spPr>
          <a:xfrm rot="-3856332">
            <a:off x="4776716" y="-528525"/>
            <a:ext cx="1261600" cy="1265116"/>
          </a:xfrm>
          <a:prstGeom prst="rect">
            <a:avLst/>
          </a:prstGeom>
          <a:noFill/>
          <a:ln>
            <a:noFill/>
          </a:ln>
        </p:spPr>
      </p:pic>
    </p:spTree>
    <p:extLst>
      <p:ext uri="{BB962C8B-B14F-4D97-AF65-F5344CB8AC3E}">
        <p14:creationId xmlns:p14="http://schemas.microsoft.com/office/powerpoint/2010/main" val="1503456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33"/>
        <p:cNvGrpSpPr/>
        <p:nvPr/>
      </p:nvGrpSpPr>
      <p:grpSpPr>
        <a:xfrm>
          <a:off x="0" y="0"/>
          <a:ext cx="0" cy="0"/>
          <a:chOff x="0" y="0"/>
          <a:chExt cx="0" cy="0"/>
        </a:xfrm>
      </p:grpSpPr>
      <p:pic>
        <p:nvPicPr>
          <p:cNvPr id="134" name="Google Shape;134;p20"/>
          <p:cNvPicPr preferRelativeResize="0"/>
          <p:nvPr/>
        </p:nvPicPr>
        <p:blipFill rotWithShape="1">
          <a:blip r:embed="rId2">
            <a:alphaModFix amt="55000"/>
          </a:blip>
          <a:srcRect/>
          <a:stretch/>
        </p:blipFill>
        <p:spPr>
          <a:xfrm>
            <a:off x="0" y="0"/>
            <a:ext cx="12192000" cy="6858000"/>
          </a:xfrm>
          <a:prstGeom prst="rect">
            <a:avLst/>
          </a:prstGeom>
          <a:noFill/>
          <a:ln>
            <a:noFill/>
          </a:ln>
        </p:spPr>
      </p:pic>
      <p:sp>
        <p:nvSpPr>
          <p:cNvPr id="135" name="Google Shape;135;p20"/>
          <p:cNvSpPr txBox="1">
            <a:spLocks noGrp="1"/>
          </p:cNvSpPr>
          <p:nvPr>
            <p:ph type="title"/>
          </p:nvPr>
        </p:nvSpPr>
        <p:spPr>
          <a:xfrm>
            <a:off x="3174467" y="5048133"/>
            <a:ext cx="7863200" cy="7092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3000"/>
              <a:buNone/>
              <a:defRPr sz="2933" b="0">
                <a:latin typeface="Montserrat ExtraBold"/>
                <a:ea typeface="Montserrat ExtraBold"/>
                <a:cs typeface="Montserrat ExtraBold"/>
                <a:sym typeface="Montserrat ExtraBold"/>
              </a:defRPr>
            </a:lvl1pPr>
            <a:lvl2pPr lvl="1" algn="ctr">
              <a:lnSpc>
                <a:spcPct val="100000"/>
              </a:lnSpc>
              <a:spcBef>
                <a:spcPts val="0"/>
              </a:spcBef>
              <a:spcAft>
                <a:spcPts val="0"/>
              </a:spcAft>
              <a:buSzPts val="3000"/>
              <a:buNone/>
              <a:defRPr sz="4000"/>
            </a:lvl2pPr>
            <a:lvl3pPr lvl="2" algn="ctr">
              <a:lnSpc>
                <a:spcPct val="100000"/>
              </a:lnSpc>
              <a:spcBef>
                <a:spcPts val="0"/>
              </a:spcBef>
              <a:spcAft>
                <a:spcPts val="0"/>
              </a:spcAft>
              <a:buSzPts val="3000"/>
              <a:buNone/>
              <a:defRPr sz="4000"/>
            </a:lvl3pPr>
            <a:lvl4pPr lvl="3" algn="ctr">
              <a:lnSpc>
                <a:spcPct val="100000"/>
              </a:lnSpc>
              <a:spcBef>
                <a:spcPts val="0"/>
              </a:spcBef>
              <a:spcAft>
                <a:spcPts val="0"/>
              </a:spcAft>
              <a:buSzPts val="3000"/>
              <a:buNone/>
              <a:defRPr sz="4000"/>
            </a:lvl4pPr>
            <a:lvl5pPr lvl="4" algn="ctr">
              <a:lnSpc>
                <a:spcPct val="100000"/>
              </a:lnSpc>
              <a:spcBef>
                <a:spcPts val="0"/>
              </a:spcBef>
              <a:spcAft>
                <a:spcPts val="0"/>
              </a:spcAft>
              <a:buSzPts val="3000"/>
              <a:buNone/>
              <a:defRPr sz="4000"/>
            </a:lvl5pPr>
            <a:lvl6pPr lvl="5" algn="ctr">
              <a:lnSpc>
                <a:spcPct val="100000"/>
              </a:lnSpc>
              <a:spcBef>
                <a:spcPts val="0"/>
              </a:spcBef>
              <a:spcAft>
                <a:spcPts val="0"/>
              </a:spcAft>
              <a:buSzPts val="3000"/>
              <a:buNone/>
              <a:defRPr sz="4000"/>
            </a:lvl6pPr>
            <a:lvl7pPr lvl="6" algn="ctr">
              <a:lnSpc>
                <a:spcPct val="100000"/>
              </a:lnSpc>
              <a:spcBef>
                <a:spcPts val="0"/>
              </a:spcBef>
              <a:spcAft>
                <a:spcPts val="0"/>
              </a:spcAft>
              <a:buSzPts val="3000"/>
              <a:buNone/>
              <a:defRPr sz="4000"/>
            </a:lvl7pPr>
            <a:lvl8pPr lvl="7" algn="ctr">
              <a:lnSpc>
                <a:spcPct val="100000"/>
              </a:lnSpc>
              <a:spcBef>
                <a:spcPts val="0"/>
              </a:spcBef>
              <a:spcAft>
                <a:spcPts val="0"/>
              </a:spcAft>
              <a:buSzPts val="3000"/>
              <a:buNone/>
              <a:defRPr sz="4000"/>
            </a:lvl8pPr>
            <a:lvl9pPr lvl="8" algn="ctr">
              <a:lnSpc>
                <a:spcPct val="100000"/>
              </a:lnSpc>
              <a:spcBef>
                <a:spcPts val="0"/>
              </a:spcBef>
              <a:spcAft>
                <a:spcPts val="0"/>
              </a:spcAft>
              <a:buSzPts val="3000"/>
              <a:buNone/>
              <a:defRPr sz="4000"/>
            </a:lvl9pPr>
          </a:lstStyle>
          <a:p>
            <a:endParaRPr/>
          </a:p>
        </p:txBody>
      </p:sp>
      <p:sp>
        <p:nvSpPr>
          <p:cNvPr id="136" name="Google Shape;136;p20"/>
          <p:cNvSpPr txBox="1">
            <a:spLocks noGrp="1"/>
          </p:cNvSpPr>
          <p:nvPr>
            <p:ph type="subTitle" idx="1"/>
          </p:nvPr>
        </p:nvSpPr>
        <p:spPr>
          <a:xfrm>
            <a:off x="3174467" y="1344567"/>
            <a:ext cx="7863200" cy="3251600"/>
          </a:xfrm>
          <a:prstGeom prst="rect">
            <a:avLst/>
          </a:prstGeom>
          <a:noFill/>
          <a:ln>
            <a:noFill/>
          </a:ln>
        </p:spPr>
        <p:txBody>
          <a:bodyPr spcFirstLastPara="1" wrap="square" lIns="91425" tIns="91425" rIns="91425" bIns="91425" anchor="b" anchorCtr="0">
            <a:noAutofit/>
          </a:bodyPr>
          <a:lstStyle>
            <a:lvl1pPr lvl="0" algn="r">
              <a:lnSpc>
                <a:spcPct val="115000"/>
              </a:lnSpc>
              <a:spcBef>
                <a:spcPts val="0"/>
              </a:spcBef>
              <a:spcAft>
                <a:spcPts val="0"/>
              </a:spcAft>
              <a:buSzPts val="3000"/>
              <a:buNone/>
              <a:defRPr sz="4000"/>
            </a:lvl1pPr>
            <a:lvl2pPr lvl="1" algn="ctr">
              <a:lnSpc>
                <a:spcPct val="100000"/>
              </a:lnSpc>
              <a:spcBef>
                <a:spcPts val="0"/>
              </a:spcBef>
              <a:spcAft>
                <a:spcPts val="0"/>
              </a:spcAft>
              <a:buSzPts val="3000"/>
              <a:buNone/>
              <a:defRPr sz="4000"/>
            </a:lvl2pPr>
            <a:lvl3pPr lvl="2" algn="ctr">
              <a:lnSpc>
                <a:spcPct val="100000"/>
              </a:lnSpc>
              <a:spcBef>
                <a:spcPts val="0"/>
              </a:spcBef>
              <a:spcAft>
                <a:spcPts val="0"/>
              </a:spcAft>
              <a:buSzPts val="3000"/>
              <a:buNone/>
              <a:defRPr sz="4000"/>
            </a:lvl3pPr>
            <a:lvl4pPr lvl="3" algn="ctr">
              <a:lnSpc>
                <a:spcPct val="100000"/>
              </a:lnSpc>
              <a:spcBef>
                <a:spcPts val="0"/>
              </a:spcBef>
              <a:spcAft>
                <a:spcPts val="0"/>
              </a:spcAft>
              <a:buSzPts val="3000"/>
              <a:buNone/>
              <a:defRPr sz="4000"/>
            </a:lvl4pPr>
            <a:lvl5pPr lvl="4" algn="ctr">
              <a:lnSpc>
                <a:spcPct val="100000"/>
              </a:lnSpc>
              <a:spcBef>
                <a:spcPts val="0"/>
              </a:spcBef>
              <a:spcAft>
                <a:spcPts val="0"/>
              </a:spcAft>
              <a:buSzPts val="3000"/>
              <a:buNone/>
              <a:defRPr sz="4000"/>
            </a:lvl5pPr>
            <a:lvl6pPr lvl="5" algn="ctr">
              <a:lnSpc>
                <a:spcPct val="100000"/>
              </a:lnSpc>
              <a:spcBef>
                <a:spcPts val="0"/>
              </a:spcBef>
              <a:spcAft>
                <a:spcPts val="0"/>
              </a:spcAft>
              <a:buSzPts val="3000"/>
              <a:buNone/>
              <a:defRPr sz="4000"/>
            </a:lvl6pPr>
            <a:lvl7pPr lvl="6" algn="ctr">
              <a:lnSpc>
                <a:spcPct val="100000"/>
              </a:lnSpc>
              <a:spcBef>
                <a:spcPts val="0"/>
              </a:spcBef>
              <a:spcAft>
                <a:spcPts val="0"/>
              </a:spcAft>
              <a:buSzPts val="3000"/>
              <a:buNone/>
              <a:defRPr sz="4000"/>
            </a:lvl7pPr>
            <a:lvl8pPr lvl="7" algn="ctr">
              <a:lnSpc>
                <a:spcPct val="100000"/>
              </a:lnSpc>
              <a:spcBef>
                <a:spcPts val="0"/>
              </a:spcBef>
              <a:spcAft>
                <a:spcPts val="0"/>
              </a:spcAft>
              <a:buSzPts val="3000"/>
              <a:buNone/>
              <a:defRPr sz="4000"/>
            </a:lvl8pPr>
            <a:lvl9pPr lvl="8" algn="ctr">
              <a:lnSpc>
                <a:spcPct val="100000"/>
              </a:lnSpc>
              <a:spcBef>
                <a:spcPts val="0"/>
              </a:spcBef>
              <a:spcAft>
                <a:spcPts val="0"/>
              </a:spcAft>
              <a:buSzPts val="3000"/>
              <a:buNone/>
              <a:defRPr sz="4000"/>
            </a:lvl9pPr>
          </a:lstStyle>
          <a:p>
            <a:endParaRPr/>
          </a:p>
        </p:txBody>
      </p:sp>
      <p:grpSp>
        <p:nvGrpSpPr>
          <p:cNvPr id="137" name="Google Shape;137;p20"/>
          <p:cNvGrpSpPr/>
          <p:nvPr/>
        </p:nvGrpSpPr>
        <p:grpSpPr>
          <a:xfrm rot="10800000">
            <a:off x="-381300" y="-76109"/>
            <a:ext cx="1940400" cy="7975277"/>
            <a:chOff x="-285975" y="-786675"/>
            <a:chExt cx="1455300" cy="5981458"/>
          </a:xfrm>
        </p:grpSpPr>
        <p:sp>
          <p:nvSpPr>
            <p:cNvPr id="138" name="Google Shape;138;p20"/>
            <p:cNvSpPr/>
            <p:nvPr/>
          </p:nvSpPr>
          <p:spPr>
            <a:xfrm>
              <a:off x="-285975" y="-786675"/>
              <a:ext cx="1455300" cy="1455300"/>
            </a:xfrm>
            <a:prstGeom prst="ellipse">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Lato"/>
                <a:ea typeface="Lato"/>
                <a:cs typeface="Lato"/>
                <a:sym typeface="Lato"/>
              </a:endParaRPr>
            </a:p>
          </p:txBody>
        </p:sp>
        <p:cxnSp>
          <p:nvCxnSpPr>
            <p:cNvPr id="139" name="Google Shape;139;p20"/>
            <p:cNvCxnSpPr/>
            <p:nvPr/>
          </p:nvCxnSpPr>
          <p:spPr>
            <a:xfrm>
              <a:off x="441675" y="-20117"/>
              <a:ext cx="0" cy="5214900"/>
            </a:xfrm>
            <a:prstGeom prst="straightConnector1">
              <a:avLst/>
            </a:prstGeom>
            <a:noFill/>
            <a:ln w="38100" cap="flat" cmpd="sng">
              <a:solidFill>
                <a:schemeClr val="dk1"/>
              </a:solidFill>
              <a:prstDash val="solid"/>
              <a:round/>
              <a:headEnd type="none" w="sm" len="sm"/>
              <a:tailEnd type="none" w="sm" len="sm"/>
            </a:ln>
          </p:spPr>
        </p:cxnSp>
      </p:grpSp>
      <p:grpSp>
        <p:nvGrpSpPr>
          <p:cNvPr id="140" name="Google Shape;140;p20"/>
          <p:cNvGrpSpPr/>
          <p:nvPr/>
        </p:nvGrpSpPr>
        <p:grpSpPr>
          <a:xfrm rot="-5400000">
            <a:off x="1703920" y="-213214"/>
            <a:ext cx="375929" cy="1458713"/>
            <a:chOff x="7256520" y="835200"/>
            <a:chExt cx="562320" cy="2181960"/>
          </a:xfrm>
        </p:grpSpPr>
        <p:sp>
          <p:nvSpPr>
            <p:cNvPr id="141" name="Google Shape;141;p20"/>
            <p:cNvSpPr/>
            <p:nvPr/>
          </p:nvSpPr>
          <p:spPr>
            <a:xfrm>
              <a:off x="7256520" y="2444400"/>
              <a:ext cx="562320" cy="572760"/>
            </a:xfrm>
            <a:custGeom>
              <a:avLst/>
              <a:gdLst/>
              <a:ahLst/>
              <a:cxnLst/>
              <a:rect l="l" t="t" r="r" b="b"/>
              <a:pathLst>
                <a:path w="1562" h="1591" extrusionOk="0">
                  <a:moveTo>
                    <a:pt x="295" y="0"/>
                  </a:moveTo>
                  <a:lnTo>
                    <a:pt x="0" y="301"/>
                  </a:lnTo>
                  <a:lnTo>
                    <a:pt x="486" y="796"/>
                  </a:lnTo>
                  <a:lnTo>
                    <a:pt x="0" y="1291"/>
                  </a:lnTo>
                  <a:lnTo>
                    <a:pt x="295" y="1591"/>
                  </a:lnTo>
                  <a:lnTo>
                    <a:pt x="781" y="1096"/>
                  </a:lnTo>
                  <a:lnTo>
                    <a:pt x="1267" y="1591"/>
                  </a:lnTo>
                  <a:lnTo>
                    <a:pt x="1562" y="1291"/>
                  </a:lnTo>
                  <a:lnTo>
                    <a:pt x="1076" y="796"/>
                  </a:lnTo>
                  <a:lnTo>
                    <a:pt x="1562" y="301"/>
                  </a:lnTo>
                  <a:lnTo>
                    <a:pt x="1267" y="0"/>
                  </a:lnTo>
                  <a:lnTo>
                    <a:pt x="781" y="496"/>
                  </a:lnTo>
                  <a:lnTo>
                    <a:pt x="295"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rgbClr val="000000"/>
                </a:solidFill>
                <a:latin typeface="Arial"/>
                <a:ea typeface="Arial"/>
                <a:cs typeface="Arial"/>
                <a:sym typeface="Arial"/>
              </a:endParaRPr>
            </a:p>
          </p:txBody>
        </p:sp>
        <p:sp>
          <p:nvSpPr>
            <p:cNvPr id="142" name="Google Shape;142;p20"/>
            <p:cNvSpPr/>
            <p:nvPr/>
          </p:nvSpPr>
          <p:spPr>
            <a:xfrm>
              <a:off x="7256520" y="1639800"/>
              <a:ext cx="562320" cy="573120"/>
            </a:xfrm>
            <a:custGeom>
              <a:avLst/>
              <a:gdLst/>
              <a:ahLst/>
              <a:cxnLst/>
              <a:rect l="l" t="t" r="r" b="b"/>
              <a:pathLst>
                <a:path w="1562" h="1592" extrusionOk="0">
                  <a:moveTo>
                    <a:pt x="295" y="0"/>
                  </a:moveTo>
                  <a:lnTo>
                    <a:pt x="0" y="301"/>
                  </a:lnTo>
                  <a:lnTo>
                    <a:pt x="486" y="796"/>
                  </a:lnTo>
                  <a:lnTo>
                    <a:pt x="0" y="1291"/>
                  </a:lnTo>
                  <a:lnTo>
                    <a:pt x="295" y="1592"/>
                  </a:lnTo>
                  <a:lnTo>
                    <a:pt x="781" y="1097"/>
                  </a:lnTo>
                  <a:lnTo>
                    <a:pt x="1267" y="1592"/>
                  </a:lnTo>
                  <a:lnTo>
                    <a:pt x="1562" y="1291"/>
                  </a:lnTo>
                  <a:lnTo>
                    <a:pt x="1076" y="796"/>
                  </a:lnTo>
                  <a:lnTo>
                    <a:pt x="1562" y="301"/>
                  </a:lnTo>
                  <a:lnTo>
                    <a:pt x="1267" y="0"/>
                  </a:lnTo>
                  <a:lnTo>
                    <a:pt x="781" y="496"/>
                  </a:lnTo>
                  <a:lnTo>
                    <a:pt x="295"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rgbClr val="000000"/>
                </a:solidFill>
                <a:latin typeface="Arial"/>
                <a:ea typeface="Arial"/>
                <a:cs typeface="Arial"/>
                <a:sym typeface="Arial"/>
              </a:endParaRPr>
            </a:p>
          </p:txBody>
        </p:sp>
        <p:sp>
          <p:nvSpPr>
            <p:cNvPr id="143" name="Google Shape;143;p20"/>
            <p:cNvSpPr/>
            <p:nvPr/>
          </p:nvSpPr>
          <p:spPr>
            <a:xfrm>
              <a:off x="7256520" y="835200"/>
              <a:ext cx="562320" cy="573120"/>
            </a:xfrm>
            <a:custGeom>
              <a:avLst/>
              <a:gdLst/>
              <a:ahLst/>
              <a:cxnLst/>
              <a:rect l="l" t="t" r="r" b="b"/>
              <a:pathLst>
                <a:path w="1562" h="1592" extrusionOk="0">
                  <a:moveTo>
                    <a:pt x="295" y="0"/>
                  </a:moveTo>
                  <a:lnTo>
                    <a:pt x="0" y="301"/>
                  </a:lnTo>
                  <a:lnTo>
                    <a:pt x="486" y="796"/>
                  </a:lnTo>
                  <a:lnTo>
                    <a:pt x="0" y="1291"/>
                  </a:lnTo>
                  <a:lnTo>
                    <a:pt x="295" y="1592"/>
                  </a:lnTo>
                  <a:lnTo>
                    <a:pt x="781" y="1097"/>
                  </a:lnTo>
                  <a:lnTo>
                    <a:pt x="1267" y="1592"/>
                  </a:lnTo>
                  <a:lnTo>
                    <a:pt x="1562" y="1291"/>
                  </a:lnTo>
                  <a:lnTo>
                    <a:pt x="1076" y="796"/>
                  </a:lnTo>
                  <a:lnTo>
                    <a:pt x="1562" y="301"/>
                  </a:lnTo>
                  <a:lnTo>
                    <a:pt x="1267" y="0"/>
                  </a:lnTo>
                  <a:lnTo>
                    <a:pt x="781" y="495"/>
                  </a:lnTo>
                  <a:lnTo>
                    <a:pt x="295"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rgbClr val="000000"/>
                </a:solidFill>
                <a:latin typeface="Arial"/>
                <a:ea typeface="Arial"/>
                <a:cs typeface="Arial"/>
                <a:sym typeface="Arial"/>
              </a:endParaRPr>
            </a:p>
          </p:txBody>
        </p:sp>
      </p:grpSp>
      <p:grpSp>
        <p:nvGrpSpPr>
          <p:cNvPr id="144" name="Google Shape;144;p20"/>
          <p:cNvGrpSpPr/>
          <p:nvPr/>
        </p:nvGrpSpPr>
        <p:grpSpPr>
          <a:xfrm>
            <a:off x="10575633" y="-1043351"/>
            <a:ext cx="1940400" cy="7975277"/>
            <a:chOff x="-285975" y="-786675"/>
            <a:chExt cx="1455300" cy="5981458"/>
          </a:xfrm>
        </p:grpSpPr>
        <p:sp>
          <p:nvSpPr>
            <p:cNvPr id="145" name="Google Shape;145;p20"/>
            <p:cNvSpPr/>
            <p:nvPr/>
          </p:nvSpPr>
          <p:spPr>
            <a:xfrm>
              <a:off x="-285975" y="-786675"/>
              <a:ext cx="1455300" cy="1455300"/>
            </a:xfrm>
            <a:prstGeom prst="ellipse">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Lato"/>
                <a:ea typeface="Lato"/>
                <a:cs typeface="Lato"/>
                <a:sym typeface="Lato"/>
              </a:endParaRPr>
            </a:p>
          </p:txBody>
        </p:sp>
        <p:cxnSp>
          <p:nvCxnSpPr>
            <p:cNvPr id="146" name="Google Shape;146;p20"/>
            <p:cNvCxnSpPr/>
            <p:nvPr/>
          </p:nvCxnSpPr>
          <p:spPr>
            <a:xfrm>
              <a:off x="441675" y="-20117"/>
              <a:ext cx="0" cy="5214900"/>
            </a:xfrm>
            <a:prstGeom prst="straightConnector1">
              <a:avLst/>
            </a:prstGeom>
            <a:noFill/>
            <a:ln w="38100" cap="flat" cmpd="sng">
              <a:solidFill>
                <a:schemeClr val="dk1"/>
              </a:solidFill>
              <a:prstDash val="solid"/>
              <a:round/>
              <a:headEnd type="none" w="sm" len="sm"/>
              <a:tailEnd type="none" w="sm" len="sm"/>
            </a:ln>
          </p:spPr>
        </p:cxnSp>
      </p:grpSp>
    </p:spTree>
    <p:extLst>
      <p:ext uri="{BB962C8B-B14F-4D97-AF65-F5344CB8AC3E}">
        <p14:creationId xmlns:p14="http://schemas.microsoft.com/office/powerpoint/2010/main" val="19994246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47"/>
        <p:cNvGrpSpPr/>
        <p:nvPr/>
      </p:nvGrpSpPr>
      <p:grpSpPr>
        <a:xfrm>
          <a:off x="0" y="0"/>
          <a:ext cx="0" cy="0"/>
          <a:chOff x="0" y="0"/>
          <a:chExt cx="0" cy="0"/>
        </a:xfrm>
      </p:grpSpPr>
      <p:pic>
        <p:nvPicPr>
          <p:cNvPr id="148" name="Google Shape;148;p21"/>
          <p:cNvPicPr preferRelativeResize="0"/>
          <p:nvPr/>
        </p:nvPicPr>
        <p:blipFill rotWithShape="1">
          <a:blip r:embed="rId2">
            <a:alphaModFix amt="55000"/>
          </a:blip>
          <a:srcRect/>
          <a:stretch/>
        </p:blipFill>
        <p:spPr>
          <a:xfrm>
            <a:off x="0" y="0"/>
            <a:ext cx="12192000" cy="6858000"/>
          </a:xfrm>
          <a:prstGeom prst="rect">
            <a:avLst/>
          </a:prstGeom>
          <a:noFill/>
          <a:ln>
            <a:noFill/>
          </a:ln>
        </p:spPr>
      </p:pic>
      <p:grpSp>
        <p:nvGrpSpPr>
          <p:cNvPr id="149" name="Google Shape;149;p21"/>
          <p:cNvGrpSpPr/>
          <p:nvPr/>
        </p:nvGrpSpPr>
        <p:grpSpPr>
          <a:xfrm>
            <a:off x="-381300" y="-1075921"/>
            <a:ext cx="1940400" cy="7975277"/>
            <a:chOff x="-285975" y="-786675"/>
            <a:chExt cx="1455300" cy="5981458"/>
          </a:xfrm>
        </p:grpSpPr>
        <p:sp>
          <p:nvSpPr>
            <p:cNvPr id="150" name="Google Shape;150;p21"/>
            <p:cNvSpPr/>
            <p:nvPr/>
          </p:nvSpPr>
          <p:spPr>
            <a:xfrm>
              <a:off x="-285975" y="-786675"/>
              <a:ext cx="1455300" cy="1455300"/>
            </a:xfrm>
            <a:prstGeom prst="ellipse">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Lato"/>
                <a:ea typeface="Lato"/>
                <a:cs typeface="Lato"/>
                <a:sym typeface="Lato"/>
              </a:endParaRPr>
            </a:p>
          </p:txBody>
        </p:sp>
        <p:cxnSp>
          <p:nvCxnSpPr>
            <p:cNvPr id="151" name="Google Shape;151;p21"/>
            <p:cNvCxnSpPr/>
            <p:nvPr/>
          </p:nvCxnSpPr>
          <p:spPr>
            <a:xfrm>
              <a:off x="441675" y="-20117"/>
              <a:ext cx="0" cy="5214900"/>
            </a:xfrm>
            <a:prstGeom prst="straightConnector1">
              <a:avLst/>
            </a:prstGeom>
            <a:noFill/>
            <a:ln w="38100" cap="flat" cmpd="sng">
              <a:solidFill>
                <a:schemeClr val="dk1"/>
              </a:solidFill>
              <a:prstDash val="solid"/>
              <a:round/>
              <a:headEnd type="none" w="sm" len="sm"/>
              <a:tailEnd type="none" w="sm" len="sm"/>
            </a:ln>
          </p:spPr>
        </p:cxnSp>
      </p:grpSp>
      <p:sp>
        <p:nvSpPr>
          <p:cNvPr id="152" name="Google Shape;152;p21"/>
          <p:cNvSpPr txBox="1">
            <a:spLocks noGrp="1"/>
          </p:cNvSpPr>
          <p:nvPr>
            <p:ph type="title"/>
          </p:nvPr>
        </p:nvSpPr>
        <p:spPr>
          <a:xfrm>
            <a:off x="960000" y="593367"/>
            <a:ext cx="10272000" cy="763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pic>
        <p:nvPicPr>
          <p:cNvPr id="153" name="Google Shape;153;p21"/>
          <p:cNvPicPr preferRelativeResize="0"/>
          <p:nvPr/>
        </p:nvPicPr>
        <p:blipFill rotWithShape="1">
          <a:blip r:embed="rId3">
            <a:alphaModFix/>
          </a:blip>
          <a:srcRect/>
          <a:stretch/>
        </p:blipFill>
        <p:spPr>
          <a:xfrm>
            <a:off x="10774933" y="6207942"/>
            <a:ext cx="1261600" cy="1265116"/>
          </a:xfrm>
          <a:prstGeom prst="rect">
            <a:avLst/>
          </a:prstGeom>
          <a:noFill/>
          <a:ln>
            <a:noFill/>
          </a:ln>
        </p:spPr>
      </p:pic>
      <p:grpSp>
        <p:nvGrpSpPr>
          <p:cNvPr id="154" name="Google Shape;154;p21"/>
          <p:cNvGrpSpPr/>
          <p:nvPr/>
        </p:nvGrpSpPr>
        <p:grpSpPr>
          <a:xfrm>
            <a:off x="-381300" y="-1075921"/>
            <a:ext cx="1940400" cy="7975277"/>
            <a:chOff x="-285975" y="-786675"/>
            <a:chExt cx="1455300" cy="5981458"/>
          </a:xfrm>
        </p:grpSpPr>
        <p:sp>
          <p:nvSpPr>
            <p:cNvPr id="155" name="Google Shape;155;p21"/>
            <p:cNvSpPr/>
            <p:nvPr/>
          </p:nvSpPr>
          <p:spPr>
            <a:xfrm>
              <a:off x="-285975" y="-786675"/>
              <a:ext cx="1455300" cy="1455300"/>
            </a:xfrm>
            <a:prstGeom prst="ellipse">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Lato"/>
                <a:ea typeface="Lato"/>
                <a:cs typeface="Lato"/>
                <a:sym typeface="Lato"/>
              </a:endParaRPr>
            </a:p>
          </p:txBody>
        </p:sp>
        <p:cxnSp>
          <p:nvCxnSpPr>
            <p:cNvPr id="156" name="Google Shape;156;p21"/>
            <p:cNvCxnSpPr/>
            <p:nvPr/>
          </p:nvCxnSpPr>
          <p:spPr>
            <a:xfrm>
              <a:off x="441675" y="-20117"/>
              <a:ext cx="0" cy="5214900"/>
            </a:xfrm>
            <a:prstGeom prst="straightConnector1">
              <a:avLst/>
            </a:prstGeom>
            <a:noFill/>
            <a:ln w="38100" cap="flat" cmpd="sng">
              <a:solidFill>
                <a:schemeClr val="dk1"/>
              </a:solidFill>
              <a:prstDash val="solid"/>
              <a:round/>
              <a:headEnd type="none" w="sm" len="sm"/>
              <a:tailEnd type="none" w="sm" len="sm"/>
            </a:ln>
          </p:spPr>
        </p:cxnSp>
      </p:grpSp>
    </p:spTree>
    <p:extLst>
      <p:ext uri="{BB962C8B-B14F-4D97-AF65-F5344CB8AC3E}">
        <p14:creationId xmlns:p14="http://schemas.microsoft.com/office/powerpoint/2010/main" val="3634324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57"/>
        <p:cNvGrpSpPr/>
        <p:nvPr/>
      </p:nvGrpSpPr>
      <p:grpSpPr>
        <a:xfrm>
          <a:off x="0" y="0"/>
          <a:ext cx="0" cy="0"/>
          <a:chOff x="0" y="0"/>
          <a:chExt cx="0" cy="0"/>
        </a:xfrm>
      </p:grpSpPr>
      <p:pic>
        <p:nvPicPr>
          <p:cNvPr id="158" name="Google Shape;158;p22"/>
          <p:cNvPicPr preferRelativeResize="0"/>
          <p:nvPr/>
        </p:nvPicPr>
        <p:blipFill rotWithShape="1">
          <a:blip r:embed="rId2">
            <a:alphaModFix amt="55000"/>
          </a:blip>
          <a:srcRect/>
          <a:stretch/>
        </p:blipFill>
        <p:spPr>
          <a:xfrm>
            <a:off x="0" y="0"/>
            <a:ext cx="12192000" cy="6858000"/>
          </a:xfrm>
          <a:prstGeom prst="rect">
            <a:avLst/>
          </a:prstGeom>
          <a:noFill/>
          <a:ln>
            <a:noFill/>
          </a:ln>
        </p:spPr>
      </p:pic>
      <p:pic>
        <p:nvPicPr>
          <p:cNvPr id="159" name="Google Shape;159;p22"/>
          <p:cNvPicPr preferRelativeResize="0"/>
          <p:nvPr/>
        </p:nvPicPr>
        <p:blipFill rotWithShape="1">
          <a:blip r:embed="rId3">
            <a:alphaModFix/>
          </a:blip>
          <a:srcRect/>
          <a:stretch/>
        </p:blipFill>
        <p:spPr>
          <a:xfrm>
            <a:off x="11478800" y="2015409"/>
            <a:ext cx="1261600" cy="1265116"/>
          </a:xfrm>
          <a:prstGeom prst="rect">
            <a:avLst/>
          </a:prstGeom>
          <a:noFill/>
          <a:ln>
            <a:noFill/>
          </a:ln>
        </p:spPr>
      </p:pic>
      <p:grpSp>
        <p:nvGrpSpPr>
          <p:cNvPr id="160" name="Google Shape;160;p22"/>
          <p:cNvGrpSpPr/>
          <p:nvPr/>
        </p:nvGrpSpPr>
        <p:grpSpPr>
          <a:xfrm>
            <a:off x="-381300" y="-1075921"/>
            <a:ext cx="1940400" cy="7975277"/>
            <a:chOff x="-285975" y="-786675"/>
            <a:chExt cx="1455300" cy="5981458"/>
          </a:xfrm>
        </p:grpSpPr>
        <p:sp>
          <p:nvSpPr>
            <p:cNvPr id="161" name="Google Shape;161;p22"/>
            <p:cNvSpPr/>
            <p:nvPr/>
          </p:nvSpPr>
          <p:spPr>
            <a:xfrm>
              <a:off x="-285975" y="-786675"/>
              <a:ext cx="1455300" cy="1455300"/>
            </a:xfrm>
            <a:prstGeom prst="ellipse">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Lato"/>
                <a:ea typeface="Lato"/>
                <a:cs typeface="Lato"/>
                <a:sym typeface="Lato"/>
              </a:endParaRPr>
            </a:p>
          </p:txBody>
        </p:sp>
        <p:cxnSp>
          <p:nvCxnSpPr>
            <p:cNvPr id="162" name="Google Shape;162;p22"/>
            <p:cNvCxnSpPr/>
            <p:nvPr/>
          </p:nvCxnSpPr>
          <p:spPr>
            <a:xfrm>
              <a:off x="441675" y="-20117"/>
              <a:ext cx="0" cy="5214900"/>
            </a:xfrm>
            <a:prstGeom prst="straightConnector1">
              <a:avLst/>
            </a:prstGeom>
            <a:noFill/>
            <a:ln w="38100" cap="flat" cmpd="sng">
              <a:solidFill>
                <a:schemeClr val="dk1"/>
              </a:solidFill>
              <a:prstDash val="solid"/>
              <a:round/>
              <a:headEnd type="none" w="sm" len="sm"/>
              <a:tailEnd type="none" w="sm" len="sm"/>
            </a:ln>
          </p:spPr>
        </p:cxnSp>
      </p:grpSp>
    </p:spTree>
    <p:extLst>
      <p:ext uri="{BB962C8B-B14F-4D97-AF65-F5344CB8AC3E}">
        <p14:creationId xmlns:p14="http://schemas.microsoft.com/office/powerpoint/2010/main" val="1603711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75C2F"/>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950967" y="593367"/>
            <a:ext cx="10290000" cy="76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9pPr>
          </a:lstStyle>
          <a:p>
            <a:endParaRPr/>
          </a:p>
        </p:txBody>
      </p:sp>
      <p:sp>
        <p:nvSpPr>
          <p:cNvPr id="52" name="Google Shape;52;p13"/>
          <p:cNvSpPr txBox="1">
            <a:spLocks noGrp="1"/>
          </p:cNvSpPr>
          <p:nvPr>
            <p:ph type="body" idx="1"/>
          </p:nvPr>
        </p:nvSpPr>
        <p:spPr>
          <a:xfrm>
            <a:off x="950967" y="1536633"/>
            <a:ext cx="10290000" cy="45552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endParaRPr/>
          </a:p>
        </p:txBody>
      </p:sp>
    </p:spTree>
    <p:extLst>
      <p:ext uri="{BB962C8B-B14F-4D97-AF65-F5344CB8AC3E}">
        <p14:creationId xmlns:p14="http://schemas.microsoft.com/office/powerpoint/2010/main" val="1048698634"/>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5.xml" /></Relationships>
</file>

<file path=ppt/slides/_rels/slide11.xml.rels><?xml version="1.0" encoding="UTF-8" standalone="yes"?>
<Relationships xmlns="http://schemas.openxmlformats.org/package/2006/relationships"><Relationship Id="rId3" Type="http://schemas.openxmlformats.org/officeDocument/2006/relationships/image" Target="../media/image8.jpg" /><Relationship Id="rId2" Type="http://schemas.openxmlformats.org/officeDocument/2006/relationships/notesSlide" Target="../notesSlides/notesSlide10.xml" /><Relationship Id="rId1" Type="http://schemas.openxmlformats.org/officeDocument/2006/relationships/slideLayout" Target="../slideLayouts/slideLayout7.xml" /><Relationship Id="rId5" Type="http://schemas.openxmlformats.org/officeDocument/2006/relationships/image" Target="../media/image10.png" /><Relationship Id="rId4" Type="http://schemas.openxmlformats.org/officeDocument/2006/relationships/image" Target="../media/image9.jpg" /></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5.xml" /></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 /><Relationship Id="rId1" Type="http://schemas.openxmlformats.org/officeDocument/2006/relationships/slideLayout" Target="../slideLayouts/slideLayout5.xml" /></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 /><Relationship Id="rId1" Type="http://schemas.openxmlformats.org/officeDocument/2006/relationships/slideLayout" Target="../slideLayouts/slideLayout5.xml" /></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 /><Relationship Id="rId1" Type="http://schemas.openxmlformats.org/officeDocument/2006/relationships/slideLayout" Target="../slideLayouts/slideLayout5.xml" /></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 /><Relationship Id="rId1" Type="http://schemas.openxmlformats.org/officeDocument/2006/relationships/slideLayout" Target="../slideLayouts/slideLayout5.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 /></Relationships>
</file>

<file path=ppt/slides/_rels/slide18.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8.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 /><Relationship Id="rId1" Type="http://schemas.openxmlformats.org/officeDocument/2006/relationships/slideLayout" Target="../slideLayouts/slideLayout5.xml" /></Relationships>
</file>

<file path=ppt/slides/_rels/slide21.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notesSlide" Target="../notesSlides/notesSlide17.xml" /><Relationship Id="rId1" Type="http://schemas.openxmlformats.org/officeDocument/2006/relationships/slideLayout" Target="../slideLayouts/slideLayout8.xml" /><Relationship Id="rId4" Type="http://schemas.openxmlformats.org/officeDocument/2006/relationships/image" Target="../media/image13.gif" /></Relationships>
</file>

<file path=ppt/slides/_rels/slide22.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notesSlide" Target="../notesSlides/notesSlide18.xml" /><Relationship Id="rId1" Type="http://schemas.openxmlformats.org/officeDocument/2006/relationships/slideLayout" Target="../slideLayouts/slideLayout8.xml" /><Relationship Id="rId4" Type="http://schemas.openxmlformats.org/officeDocument/2006/relationships/image" Target="../media/image15.png" /></Relationships>
</file>

<file path=ppt/slides/_rels/slide23.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notesSlide" Target="../notesSlides/notesSlide19.xml" /><Relationship Id="rId1" Type="http://schemas.openxmlformats.org/officeDocument/2006/relationships/slideLayout" Target="../slideLayouts/slideLayout8.xml" /></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 /><Relationship Id="rId1" Type="http://schemas.openxmlformats.org/officeDocument/2006/relationships/slideLayout" Target="../slideLayouts/slideLayout8.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 /></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 /><Relationship Id="rId1" Type="http://schemas.openxmlformats.org/officeDocument/2006/relationships/slideLayout" Target="../slideLayouts/slideLayout5.xml" /></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 /><Relationship Id="rId1" Type="http://schemas.openxmlformats.org/officeDocument/2006/relationships/slideLayout" Target="../slideLayouts/slideLayout9.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3.xml" /></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 /><Relationship Id="rId1" Type="http://schemas.openxmlformats.org/officeDocument/2006/relationships/slideLayout" Target="../slideLayouts/slideLayout9.xml" /></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 /><Relationship Id="rId1" Type="http://schemas.openxmlformats.org/officeDocument/2006/relationships/slideLayout" Target="../slideLayouts/slideLayout5.xml" /></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 /><Relationship Id="rId1" Type="http://schemas.openxmlformats.org/officeDocument/2006/relationships/slideLayout" Target="../slideLayouts/slideLayout9.xml" /></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 /><Relationship Id="rId1" Type="http://schemas.openxmlformats.org/officeDocument/2006/relationships/slideLayout" Target="../slideLayouts/slideLayout9.xml" /></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 /><Relationship Id="rId1" Type="http://schemas.openxmlformats.org/officeDocument/2006/relationships/slideLayout" Target="../slideLayouts/slideLayout9.xml" /></Relationships>
</file>

<file path=ppt/slides/_rels/slide35.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notesSlide" Target="../notesSlides/notesSlide28.xml" /><Relationship Id="rId1" Type="http://schemas.openxmlformats.org/officeDocument/2006/relationships/slideLayout" Target="../slideLayouts/slideLayout9.xml" /><Relationship Id="rId4" Type="http://schemas.openxmlformats.org/officeDocument/2006/relationships/image" Target="../media/image19.png" /></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 /><Relationship Id="rId1" Type="http://schemas.openxmlformats.org/officeDocument/2006/relationships/slideLayout" Target="../slideLayouts/slideLayout5.xml"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 /></Relationships>
</file>

<file path=ppt/slides/_rels/slide38.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image" Target="../media/image20.png" /><Relationship Id="rId1" Type="http://schemas.openxmlformats.org/officeDocument/2006/relationships/slideLayout" Target="../slideLayouts/slideLayout9.xml"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4.xml" /></Relationships>
</file>

<file path=ppt/slides/_rels/slide40.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9.xml"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 /></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 /><Relationship Id="rId1" Type="http://schemas.openxmlformats.org/officeDocument/2006/relationships/slideLayout" Target="../slideLayouts/slideLayout5.xml" /></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 /><Relationship Id="rId1" Type="http://schemas.openxmlformats.org/officeDocument/2006/relationships/slideLayout" Target="../slideLayouts/slideLayout9.xml" /></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 /><Relationship Id="rId1" Type="http://schemas.openxmlformats.org/officeDocument/2006/relationships/slideLayout" Target="../slideLayouts/slideLayout9.xml" /></Relationships>
</file>

<file path=ppt/slides/_rels/slide45.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image" Target="../media/image23.png" /><Relationship Id="rId1" Type="http://schemas.openxmlformats.org/officeDocument/2006/relationships/slideLayout" Target="../slideLayouts/slideLayout9.xml" /></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 /><Relationship Id="rId1" Type="http://schemas.openxmlformats.org/officeDocument/2006/relationships/slideLayout" Target="../slideLayouts/slideLayout5.xml" /></Relationships>
</file>

<file path=ppt/slides/_rels/slide47.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notesSlide" Target="../notesSlides/notesSlide34.xml" /><Relationship Id="rId1" Type="http://schemas.openxmlformats.org/officeDocument/2006/relationships/slideLayout" Target="../slideLayouts/slideLayout9.xml" /></Relationships>
</file>

<file path=ppt/slides/_rels/slide48.xml.rels><?xml version="1.0" encoding="UTF-8" standalone="yes"?>
<Relationships xmlns="http://schemas.openxmlformats.org/package/2006/relationships"><Relationship Id="rId3" Type="http://schemas.openxmlformats.org/officeDocument/2006/relationships/image" Target="../media/image26.png" /><Relationship Id="rId2" Type="http://schemas.openxmlformats.org/officeDocument/2006/relationships/notesSlide" Target="../notesSlides/notesSlide35.xml" /><Relationship Id="rId1" Type="http://schemas.openxmlformats.org/officeDocument/2006/relationships/slideLayout" Target="../slideLayouts/slideLayout9.xml" /></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 /><Relationship Id="rId1" Type="http://schemas.openxmlformats.org/officeDocument/2006/relationships/slideLayout" Target="../slideLayouts/slideLayout5.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5.xml" /></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 /><Relationship Id="rId1" Type="http://schemas.openxmlformats.org/officeDocument/2006/relationships/slideLayout" Target="../slideLayouts/slideLayout2.xml" /></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 /><Relationship Id="rId1" Type="http://schemas.openxmlformats.org/officeDocument/2006/relationships/slideLayout" Target="../slideLayouts/slideLayout2.xml" /></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 /><Relationship Id="rId1" Type="http://schemas.openxmlformats.org/officeDocument/2006/relationships/slideLayout" Target="../slideLayouts/slideLayout2.xml" /></Relationships>
</file>

<file path=ppt/slides/_rels/slide53.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Layout" Target="../slideLayouts/slideLayout2.xml" /></Relationships>
</file>

<file path=ppt/slides/_rels/slide54.xml.rels><?xml version="1.0" encoding="UTF-8" standalone="yes"?>
<Relationships xmlns="http://schemas.openxmlformats.org/package/2006/relationships"><Relationship Id="rId2" Type="http://schemas.openxmlformats.org/officeDocument/2006/relationships/image" Target="../media/image28.jpg" /><Relationship Id="rId1" Type="http://schemas.openxmlformats.org/officeDocument/2006/relationships/slideLayout" Target="../slideLayouts/slideLayout9.xml" /></Relationships>
</file>

<file path=ppt/slides/_rels/slide55.xml.rels><?xml version="1.0" encoding="UTF-8" standalone="yes"?>
<Relationships xmlns="http://schemas.openxmlformats.org/package/2006/relationships"><Relationship Id="rId2" Type="http://schemas.openxmlformats.org/officeDocument/2006/relationships/image" Target="../media/image29.jpg" /><Relationship Id="rId1" Type="http://schemas.openxmlformats.org/officeDocument/2006/relationships/slideLayout" Target="../slideLayouts/slideLayout9.xml" /></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 /><Relationship Id="rId1" Type="http://schemas.openxmlformats.org/officeDocument/2006/relationships/slideLayout" Target="../slideLayouts/slideLayout5.xml" /></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 /><Relationship Id="rId1" Type="http://schemas.openxmlformats.org/officeDocument/2006/relationships/slideLayout" Target="../slideLayouts/slideLayout5.xml"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5.xml" /></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 /><Relationship Id="rId1" Type="http://schemas.openxmlformats.org/officeDocument/2006/relationships/slideLayout" Target="../slideLayouts/slideLayout5.xml"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 /><Relationship Id="rId1" Type="http://schemas.openxmlformats.org/officeDocument/2006/relationships/slideLayout" Target="../slideLayouts/slideLayout3.xml" /></Relationships>
</file>

<file path=ppt/slides/_rels/slide7.xml.rels><?xml version="1.0" encoding="UTF-8" standalone="yes"?>
<Relationships xmlns="http://schemas.openxmlformats.org/package/2006/relationships"><Relationship Id="rId3" Type="http://schemas.openxmlformats.org/officeDocument/2006/relationships/image" Target="../media/image5.gif" /><Relationship Id="rId2" Type="http://schemas.openxmlformats.org/officeDocument/2006/relationships/notesSlide" Target="../notesSlides/notesSlide7.xml" /><Relationship Id="rId1" Type="http://schemas.openxmlformats.org/officeDocument/2006/relationships/slideLayout" Target="../slideLayouts/slideLayout6.xml" /><Relationship Id="rId4" Type="http://schemas.openxmlformats.org/officeDocument/2006/relationships/image" Target="../media/image6.png"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5.xml" /></Relationships>
</file>

<file path=ppt/slides/_rels/slide9.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6.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75C2F"/>
        </a:solidFill>
        <a:effectLst/>
      </p:bgPr>
    </p:bg>
    <p:spTree>
      <p:nvGrpSpPr>
        <p:cNvPr id="1" name="Shape 176"/>
        <p:cNvGrpSpPr/>
        <p:nvPr/>
      </p:nvGrpSpPr>
      <p:grpSpPr>
        <a:xfrm>
          <a:off x="0" y="0"/>
          <a:ext cx="0" cy="0"/>
          <a:chOff x="0" y="0"/>
          <a:chExt cx="0" cy="0"/>
        </a:xfrm>
      </p:grpSpPr>
      <p:sp>
        <p:nvSpPr>
          <p:cNvPr id="177" name="Google Shape;177;p25"/>
          <p:cNvSpPr txBox="1">
            <a:spLocks noGrp="1"/>
          </p:cNvSpPr>
          <p:nvPr>
            <p:ph type="ctrTitle"/>
          </p:nvPr>
        </p:nvSpPr>
        <p:spPr>
          <a:xfrm>
            <a:off x="1200333" y="1244261"/>
            <a:ext cx="7612000" cy="2590400"/>
          </a:xfrm>
          <a:prstGeom prst="rect">
            <a:avLst/>
          </a:prstGeom>
          <a:noFill/>
          <a:ln>
            <a:noFill/>
          </a:ln>
        </p:spPr>
        <p:txBody>
          <a:bodyPr spcFirstLastPara="1" wrap="square" lIns="121900" tIns="121900" rIns="121900" bIns="121900" anchor="ctr" anchorCtr="0">
            <a:noAutofit/>
          </a:bodyPr>
          <a:lstStyle/>
          <a:p>
            <a:pPr>
              <a:spcAft>
                <a:spcPts val="267"/>
              </a:spcAft>
            </a:pPr>
            <a:r>
              <a:rPr lang="en"/>
              <a:t>Bein-Sport </a:t>
            </a:r>
            <a:endParaRPr/>
          </a:p>
        </p:txBody>
      </p:sp>
      <p:sp>
        <p:nvSpPr>
          <p:cNvPr id="178" name="Google Shape;178;p25"/>
          <p:cNvSpPr txBox="1">
            <a:spLocks noGrp="1"/>
          </p:cNvSpPr>
          <p:nvPr>
            <p:ph type="subTitle" idx="1"/>
          </p:nvPr>
        </p:nvSpPr>
        <p:spPr>
          <a:xfrm>
            <a:off x="1859360" y="4668969"/>
            <a:ext cx="7612000" cy="626400"/>
          </a:xfrm>
          <a:prstGeom prst="rect">
            <a:avLst/>
          </a:prstGeom>
          <a:noFill/>
          <a:ln>
            <a:noFill/>
          </a:ln>
        </p:spPr>
        <p:txBody>
          <a:bodyPr spcFirstLastPara="1" wrap="square" lIns="121900" tIns="121900" rIns="121900" bIns="121900" anchor="ctr" anchorCtr="0">
            <a:noAutofit/>
          </a:bodyPr>
          <a:lstStyle/>
          <a:p>
            <a:pPr marL="0" indent="0" algn="ctr">
              <a:lnSpc>
                <a:spcPct val="150000"/>
              </a:lnSpc>
              <a:buSzPts val="1400"/>
            </a:pPr>
            <a:r>
              <a:rPr lang="en" b="1"/>
              <a:t>Scientific Computing</a:t>
            </a:r>
            <a:endParaRPr b="1"/>
          </a:p>
          <a:p>
            <a:pPr marL="609585" indent="-423323" algn="ctr">
              <a:lnSpc>
                <a:spcPct val="100000"/>
              </a:lnSpc>
              <a:buSzPts val="1400"/>
            </a:pPr>
            <a:r>
              <a:rPr lang="en" b="1"/>
              <a:t>Faculty of Computer and Information Science</a:t>
            </a:r>
            <a:endParaRPr/>
          </a:p>
          <a:p>
            <a:pPr marL="609585" indent="-423323" algn="ctr">
              <a:lnSpc>
                <a:spcPct val="100000"/>
              </a:lnSpc>
              <a:buSzPts val="1400"/>
            </a:pPr>
            <a:r>
              <a:rPr lang="en" b="1"/>
              <a:t>Ain Shams University</a:t>
            </a:r>
            <a:endParaRPr/>
          </a:p>
        </p:txBody>
      </p:sp>
      <p:cxnSp>
        <p:nvCxnSpPr>
          <p:cNvPr id="179" name="Google Shape;179;p25"/>
          <p:cNvCxnSpPr/>
          <p:nvPr/>
        </p:nvCxnSpPr>
        <p:spPr>
          <a:xfrm rot="10800000">
            <a:off x="596300" y="4244300"/>
            <a:ext cx="5496800" cy="0"/>
          </a:xfrm>
          <a:prstGeom prst="straightConnector1">
            <a:avLst/>
          </a:prstGeom>
          <a:noFill/>
          <a:ln w="38100" cap="flat" cmpd="sng">
            <a:solidFill>
              <a:schemeClr val="dk1"/>
            </a:solidFill>
            <a:prstDash val="solid"/>
            <a:round/>
            <a:headEnd type="none" w="sm" len="sm"/>
            <a:tailEnd type="none" w="sm" len="sm"/>
          </a:ln>
        </p:spPr>
      </p:cxnSp>
      <p:pic>
        <p:nvPicPr>
          <p:cNvPr id="180" name="Google Shape;180;p25" descr="A logo with text and birds on it&#10;&#10;Description automatically generated"/>
          <p:cNvPicPr preferRelativeResize="0"/>
          <p:nvPr/>
        </p:nvPicPr>
        <p:blipFill rotWithShape="1">
          <a:blip r:embed="rId3">
            <a:alphaModFix/>
          </a:blip>
          <a:srcRect/>
          <a:stretch/>
        </p:blipFill>
        <p:spPr>
          <a:xfrm>
            <a:off x="486818" y="-6875"/>
            <a:ext cx="1913455" cy="165293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1">
          <a:extLst>
            <a:ext uri="{FF2B5EF4-FFF2-40B4-BE49-F238E27FC236}">
              <a16:creationId xmlns:a16="http://schemas.microsoft.com/office/drawing/2014/main" id="{D3D3081C-2E1B-495A-736F-0740E6A3A00A}"/>
            </a:ext>
          </a:extLst>
        </p:cNvPr>
        <p:cNvGrpSpPr/>
        <p:nvPr/>
      </p:nvGrpSpPr>
      <p:grpSpPr>
        <a:xfrm>
          <a:off x="0" y="0"/>
          <a:ext cx="0" cy="0"/>
          <a:chOff x="0" y="0"/>
          <a:chExt cx="0" cy="0"/>
        </a:xfrm>
      </p:grpSpPr>
      <p:sp>
        <p:nvSpPr>
          <p:cNvPr id="222" name="Google Shape;222;p29">
            <a:extLst>
              <a:ext uri="{FF2B5EF4-FFF2-40B4-BE49-F238E27FC236}">
                <a16:creationId xmlns:a16="http://schemas.microsoft.com/office/drawing/2014/main" id="{FED4E458-D03C-83E1-FCAC-E81B39618698}"/>
              </a:ext>
            </a:extLst>
          </p:cNvPr>
          <p:cNvSpPr txBox="1">
            <a:spLocks noGrp="1"/>
          </p:cNvSpPr>
          <p:nvPr>
            <p:ph type="title"/>
          </p:nvPr>
        </p:nvSpPr>
        <p:spPr>
          <a:xfrm>
            <a:off x="3017893" y="2473644"/>
            <a:ext cx="8557507" cy="1304148"/>
          </a:xfrm>
          <a:prstGeom prst="rect">
            <a:avLst/>
          </a:prstGeom>
          <a:noFill/>
          <a:ln>
            <a:noFill/>
          </a:ln>
        </p:spPr>
        <p:txBody>
          <a:bodyPr spcFirstLastPara="1" wrap="square" lIns="121900" tIns="121900" rIns="121900" bIns="121900" anchor="b" anchorCtr="0">
            <a:noAutofit/>
          </a:bodyPr>
          <a:lstStyle/>
          <a:p>
            <a:r>
              <a:rPr lang="en" sz="6600" dirty="0"/>
              <a:t>Objectives</a:t>
            </a:r>
            <a:endParaRPr lang="en-US" sz="6600" b="1" dirty="0"/>
          </a:p>
        </p:txBody>
      </p:sp>
      <p:grpSp>
        <p:nvGrpSpPr>
          <p:cNvPr id="224" name="Google Shape;224;p29">
            <a:extLst>
              <a:ext uri="{FF2B5EF4-FFF2-40B4-BE49-F238E27FC236}">
                <a16:creationId xmlns:a16="http://schemas.microsoft.com/office/drawing/2014/main" id="{EBAF4B53-B1DF-B843-0957-E5BA2DDF5D92}"/>
              </a:ext>
            </a:extLst>
          </p:cNvPr>
          <p:cNvGrpSpPr/>
          <p:nvPr/>
        </p:nvGrpSpPr>
        <p:grpSpPr>
          <a:xfrm>
            <a:off x="10575620" y="530686"/>
            <a:ext cx="375929" cy="1458713"/>
            <a:chOff x="7256520" y="835200"/>
            <a:chExt cx="562320" cy="2181960"/>
          </a:xfrm>
        </p:grpSpPr>
        <p:sp>
          <p:nvSpPr>
            <p:cNvPr id="225" name="Google Shape;225;p29">
              <a:extLst>
                <a:ext uri="{FF2B5EF4-FFF2-40B4-BE49-F238E27FC236}">
                  <a16:creationId xmlns:a16="http://schemas.microsoft.com/office/drawing/2014/main" id="{EDBFA9F6-43AE-5CC0-2E9C-9077A4A5366D}"/>
                </a:ext>
              </a:extLst>
            </p:cNvPr>
            <p:cNvSpPr/>
            <p:nvPr/>
          </p:nvSpPr>
          <p:spPr>
            <a:xfrm>
              <a:off x="7256520" y="2444400"/>
              <a:ext cx="562320" cy="572760"/>
            </a:xfrm>
            <a:custGeom>
              <a:avLst/>
              <a:gdLst/>
              <a:ahLst/>
              <a:cxnLst/>
              <a:rect l="l" t="t" r="r" b="b"/>
              <a:pathLst>
                <a:path w="1562" h="1591" extrusionOk="0">
                  <a:moveTo>
                    <a:pt x="295" y="0"/>
                  </a:moveTo>
                  <a:lnTo>
                    <a:pt x="0" y="301"/>
                  </a:lnTo>
                  <a:lnTo>
                    <a:pt x="486" y="796"/>
                  </a:lnTo>
                  <a:lnTo>
                    <a:pt x="0" y="1291"/>
                  </a:lnTo>
                  <a:lnTo>
                    <a:pt x="295" y="1591"/>
                  </a:lnTo>
                  <a:lnTo>
                    <a:pt x="781" y="1096"/>
                  </a:lnTo>
                  <a:lnTo>
                    <a:pt x="1267" y="1591"/>
                  </a:lnTo>
                  <a:lnTo>
                    <a:pt x="1562" y="1291"/>
                  </a:lnTo>
                  <a:lnTo>
                    <a:pt x="1076" y="796"/>
                  </a:lnTo>
                  <a:lnTo>
                    <a:pt x="1562" y="301"/>
                  </a:lnTo>
                  <a:lnTo>
                    <a:pt x="1267" y="0"/>
                  </a:lnTo>
                  <a:lnTo>
                    <a:pt x="781" y="496"/>
                  </a:lnTo>
                  <a:lnTo>
                    <a:pt x="295" y="0"/>
                  </a:lnTo>
                  <a:close/>
                </a:path>
              </a:pathLst>
            </a:custGeom>
            <a:solidFill>
              <a:schemeClr val="dk1"/>
            </a:solidFill>
            <a:ln>
              <a:noFill/>
            </a:ln>
          </p:spPr>
          <p:txBody>
            <a:bodyPr spcFirstLastPara="1" wrap="square" lIns="120000" tIns="60000" rIns="120000" bIns="60000" anchor="ctr" anchorCtr="1">
              <a:noAutofit/>
            </a:bodyPr>
            <a:lstStyle/>
            <a:p>
              <a:pPr defTabSz="1219170">
                <a:buClr>
                  <a:srgbClr val="000000"/>
                </a:buClr>
                <a:buSzPts val="1800"/>
              </a:pPr>
              <a:endParaRPr sz="2400" kern="0">
                <a:solidFill>
                  <a:srgbClr val="000000"/>
                </a:solidFill>
                <a:latin typeface="Arial"/>
                <a:ea typeface="Arial"/>
                <a:cs typeface="Arial"/>
                <a:sym typeface="Arial"/>
              </a:endParaRPr>
            </a:p>
          </p:txBody>
        </p:sp>
        <p:sp>
          <p:nvSpPr>
            <p:cNvPr id="226" name="Google Shape;226;p29">
              <a:extLst>
                <a:ext uri="{FF2B5EF4-FFF2-40B4-BE49-F238E27FC236}">
                  <a16:creationId xmlns:a16="http://schemas.microsoft.com/office/drawing/2014/main" id="{D4F97061-E9AB-40A9-F616-F21653DCA7C2}"/>
                </a:ext>
              </a:extLst>
            </p:cNvPr>
            <p:cNvSpPr/>
            <p:nvPr/>
          </p:nvSpPr>
          <p:spPr>
            <a:xfrm>
              <a:off x="7256520" y="1639800"/>
              <a:ext cx="562320" cy="573120"/>
            </a:xfrm>
            <a:custGeom>
              <a:avLst/>
              <a:gdLst/>
              <a:ahLst/>
              <a:cxnLst/>
              <a:rect l="l" t="t" r="r" b="b"/>
              <a:pathLst>
                <a:path w="1562" h="1592" extrusionOk="0">
                  <a:moveTo>
                    <a:pt x="295" y="0"/>
                  </a:moveTo>
                  <a:lnTo>
                    <a:pt x="0" y="301"/>
                  </a:lnTo>
                  <a:lnTo>
                    <a:pt x="486" y="796"/>
                  </a:lnTo>
                  <a:lnTo>
                    <a:pt x="0" y="1291"/>
                  </a:lnTo>
                  <a:lnTo>
                    <a:pt x="295" y="1592"/>
                  </a:lnTo>
                  <a:lnTo>
                    <a:pt x="781" y="1097"/>
                  </a:lnTo>
                  <a:lnTo>
                    <a:pt x="1267" y="1592"/>
                  </a:lnTo>
                  <a:lnTo>
                    <a:pt x="1562" y="1291"/>
                  </a:lnTo>
                  <a:lnTo>
                    <a:pt x="1076" y="796"/>
                  </a:lnTo>
                  <a:lnTo>
                    <a:pt x="1562" y="301"/>
                  </a:lnTo>
                  <a:lnTo>
                    <a:pt x="1267" y="0"/>
                  </a:lnTo>
                  <a:lnTo>
                    <a:pt x="781" y="496"/>
                  </a:lnTo>
                  <a:lnTo>
                    <a:pt x="295" y="0"/>
                  </a:lnTo>
                  <a:close/>
                </a:path>
              </a:pathLst>
            </a:custGeom>
            <a:solidFill>
              <a:schemeClr val="dk1"/>
            </a:solidFill>
            <a:ln>
              <a:noFill/>
            </a:ln>
          </p:spPr>
          <p:txBody>
            <a:bodyPr spcFirstLastPara="1" wrap="square" lIns="120000" tIns="60000" rIns="120000" bIns="60000" anchor="ctr" anchorCtr="1">
              <a:noAutofit/>
            </a:bodyPr>
            <a:lstStyle/>
            <a:p>
              <a:pPr defTabSz="1219170">
                <a:buClr>
                  <a:srgbClr val="000000"/>
                </a:buClr>
                <a:buSzPts val="1800"/>
              </a:pPr>
              <a:endParaRPr sz="2400" kern="0">
                <a:solidFill>
                  <a:srgbClr val="000000"/>
                </a:solidFill>
                <a:latin typeface="Arial"/>
                <a:ea typeface="Arial"/>
                <a:cs typeface="Arial"/>
                <a:sym typeface="Arial"/>
              </a:endParaRPr>
            </a:p>
          </p:txBody>
        </p:sp>
        <p:sp>
          <p:nvSpPr>
            <p:cNvPr id="227" name="Google Shape;227;p29">
              <a:extLst>
                <a:ext uri="{FF2B5EF4-FFF2-40B4-BE49-F238E27FC236}">
                  <a16:creationId xmlns:a16="http://schemas.microsoft.com/office/drawing/2014/main" id="{B89A9F12-FC0E-814D-1963-3FE6C6D73761}"/>
                </a:ext>
              </a:extLst>
            </p:cNvPr>
            <p:cNvSpPr/>
            <p:nvPr/>
          </p:nvSpPr>
          <p:spPr>
            <a:xfrm>
              <a:off x="7256520" y="835200"/>
              <a:ext cx="562320" cy="573120"/>
            </a:xfrm>
            <a:custGeom>
              <a:avLst/>
              <a:gdLst/>
              <a:ahLst/>
              <a:cxnLst/>
              <a:rect l="l" t="t" r="r" b="b"/>
              <a:pathLst>
                <a:path w="1562" h="1592" extrusionOk="0">
                  <a:moveTo>
                    <a:pt x="295" y="0"/>
                  </a:moveTo>
                  <a:lnTo>
                    <a:pt x="0" y="301"/>
                  </a:lnTo>
                  <a:lnTo>
                    <a:pt x="486" y="796"/>
                  </a:lnTo>
                  <a:lnTo>
                    <a:pt x="0" y="1291"/>
                  </a:lnTo>
                  <a:lnTo>
                    <a:pt x="295" y="1592"/>
                  </a:lnTo>
                  <a:lnTo>
                    <a:pt x="781" y="1097"/>
                  </a:lnTo>
                  <a:lnTo>
                    <a:pt x="1267" y="1592"/>
                  </a:lnTo>
                  <a:lnTo>
                    <a:pt x="1562" y="1291"/>
                  </a:lnTo>
                  <a:lnTo>
                    <a:pt x="1076" y="796"/>
                  </a:lnTo>
                  <a:lnTo>
                    <a:pt x="1562" y="301"/>
                  </a:lnTo>
                  <a:lnTo>
                    <a:pt x="1267" y="0"/>
                  </a:lnTo>
                  <a:lnTo>
                    <a:pt x="781" y="495"/>
                  </a:lnTo>
                  <a:lnTo>
                    <a:pt x="295" y="0"/>
                  </a:lnTo>
                  <a:close/>
                </a:path>
              </a:pathLst>
            </a:custGeom>
            <a:solidFill>
              <a:schemeClr val="dk1"/>
            </a:solidFill>
            <a:ln>
              <a:noFill/>
            </a:ln>
          </p:spPr>
          <p:txBody>
            <a:bodyPr spcFirstLastPara="1" wrap="square" lIns="120000" tIns="60000" rIns="120000" bIns="60000" anchor="ctr" anchorCtr="1">
              <a:noAutofit/>
            </a:bodyPr>
            <a:lstStyle/>
            <a:p>
              <a:pPr defTabSz="1219170">
                <a:buClr>
                  <a:srgbClr val="000000"/>
                </a:buClr>
                <a:buSzPts val="1800"/>
              </a:pPr>
              <a:endParaRPr sz="2400" kern="0">
                <a:solidFill>
                  <a:srgbClr val="000000"/>
                </a:solidFill>
                <a:latin typeface="Arial"/>
                <a:ea typeface="Arial"/>
                <a:cs typeface="Arial"/>
                <a:sym typeface="Arial"/>
              </a:endParaRPr>
            </a:p>
          </p:txBody>
        </p:sp>
      </p:grpSp>
      <p:cxnSp>
        <p:nvCxnSpPr>
          <p:cNvPr id="228" name="Google Shape;228;p29">
            <a:extLst>
              <a:ext uri="{FF2B5EF4-FFF2-40B4-BE49-F238E27FC236}">
                <a16:creationId xmlns:a16="http://schemas.microsoft.com/office/drawing/2014/main" id="{E6B82C5C-D93A-9700-B574-D179B4AE9AFA}"/>
              </a:ext>
            </a:extLst>
          </p:cNvPr>
          <p:cNvCxnSpPr/>
          <p:nvPr/>
        </p:nvCxnSpPr>
        <p:spPr>
          <a:xfrm rot="10800000">
            <a:off x="2833000" y="4047451"/>
            <a:ext cx="8742400" cy="0"/>
          </a:xfrm>
          <a:prstGeom prst="straightConnector1">
            <a:avLst/>
          </a:prstGeom>
          <a:noFill/>
          <a:ln w="38100" cap="flat" cmpd="sng">
            <a:solidFill>
              <a:schemeClr val="dk1"/>
            </a:solidFill>
            <a:prstDash val="solid"/>
            <a:round/>
            <a:headEnd type="none" w="sm" len="sm"/>
            <a:tailEnd type="none" w="sm" len="sm"/>
          </a:ln>
        </p:spPr>
      </p:cxnSp>
      <p:sp>
        <p:nvSpPr>
          <p:cNvPr id="3" name="TextBox 2">
            <a:extLst>
              <a:ext uri="{FF2B5EF4-FFF2-40B4-BE49-F238E27FC236}">
                <a16:creationId xmlns:a16="http://schemas.microsoft.com/office/drawing/2014/main" id="{9FEA30A8-1C75-5A5E-7A3C-C1B79EF66049}"/>
              </a:ext>
            </a:extLst>
          </p:cNvPr>
          <p:cNvSpPr txBox="1"/>
          <p:nvPr/>
        </p:nvSpPr>
        <p:spPr>
          <a:xfrm>
            <a:off x="961535" y="4317110"/>
            <a:ext cx="9898143" cy="369332"/>
          </a:xfrm>
          <a:prstGeom prst="rect">
            <a:avLst/>
          </a:prstGeom>
          <a:noFill/>
        </p:spPr>
        <p:txBody>
          <a:bodyPr wrap="square">
            <a:spAutoFit/>
          </a:bodyPr>
          <a:lstStyle/>
          <a:p>
            <a:pPr marL="609585" indent="-423323"/>
            <a:r>
              <a:rPr lang="en-US" dirty="0">
                <a:latin typeface="Century"/>
                <a:ea typeface="Century"/>
                <a:cs typeface="Century"/>
                <a:sym typeface="Century"/>
              </a:rPr>
              <a:t>There is a need for a more accurate, objective system to assess ball possession</a:t>
            </a:r>
            <a:endParaRPr lang="en-US" dirty="0"/>
          </a:p>
        </p:txBody>
      </p:sp>
    </p:spTree>
    <p:extLst>
      <p:ext uri="{BB962C8B-B14F-4D97-AF65-F5344CB8AC3E}">
        <p14:creationId xmlns:p14="http://schemas.microsoft.com/office/powerpoint/2010/main" val="1001625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2"/>
          <p:cNvSpPr txBox="1">
            <a:spLocks noGrp="1"/>
          </p:cNvSpPr>
          <p:nvPr>
            <p:ph type="subTitle" idx="1"/>
          </p:nvPr>
        </p:nvSpPr>
        <p:spPr>
          <a:xfrm>
            <a:off x="1188124" y="1109197"/>
            <a:ext cx="9815753" cy="1783920"/>
          </a:xfrm>
          <a:prstGeom prst="rect">
            <a:avLst/>
          </a:prstGeom>
          <a:noFill/>
          <a:ln>
            <a:noFill/>
          </a:ln>
        </p:spPr>
        <p:txBody>
          <a:bodyPr spcFirstLastPara="1" wrap="square" lIns="121900" tIns="121900" rIns="121900" bIns="121900" anchor="b" anchorCtr="0">
            <a:noAutofit/>
          </a:bodyPr>
          <a:lstStyle/>
          <a:p>
            <a:pPr marL="609585" indent="-423323" algn="l"/>
            <a:r>
              <a:rPr lang="en" sz="2400" b="1">
                <a:latin typeface="Century"/>
                <a:ea typeface="Century"/>
                <a:cs typeface="Century"/>
                <a:sym typeface="Century"/>
              </a:rPr>
              <a:t>Our Primary Objective</a:t>
            </a:r>
            <a:r>
              <a:rPr lang="en" sz="2400">
                <a:latin typeface="Century"/>
                <a:ea typeface="Century"/>
                <a:cs typeface="Century"/>
                <a:sym typeface="Century"/>
              </a:rPr>
              <a:t> is to design an application that processes </a:t>
            </a:r>
            <a:endParaRPr/>
          </a:p>
          <a:p>
            <a:pPr marL="609585" indent="-423323" algn="l"/>
            <a:r>
              <a:rPr lang="en" sz="2400">
                <a:latin typeface="Century"/>
                <a:ea typeface="Century"/>
                <a:cs typeface="Century"/>
                <a:sym typeface="Century"/>
              </a:rPr>
              <a:t>real-time football footage to</a:t>
            </a:r>
            <a:endParaRPr sz="2400"/>
          </a:p>
        </p:txBody>
      </p:sp>
      <p:sp>
        <p:nvSpPr>
          <p:cNvPr id="248" name="Google Shape;248;p32"/>
          <p:cNvSpPr/>
          <p:nvPr/>
        </p:nvSpPr>
        <p:spPr>
          <a:xfrm>
            <a:off x="4618444" y="5829744"/>
            <a:ext cx="2159139" cy="492443"/>
          </a:xfrm>
          <a:prstGeom prst="rect">
            <a:avLst/>
          </a:prstGeom>
          <a:noFill/>
          <a:ln>
            <a:noFill/>
          </a:ln>
        </p:spPr>
        <p:txBody>
          <a:bodyPr spcFirstLastPara="1" wrap="square" lIns="121900" tIns="60933" rIns="121900" bIns="60933" anchor="t" anchorCtr="0">
            <a:noAutofit/>
          </a:bodyPr>
          <a:lstStyle/>
          <a:p>
            <a:pPr defTabSz="1219170">
              <a:buClr>
                <a:srgbClr val="000000"/>
              </a:buClr>
            </a:pPr>
            <a:r>
              <a:rPr lang="en" sz="2400" kern="0">
                <a:solidFill>
                  <a:srgbClr val="FFFFFF"/>
                </a:solidFill>
                <a:latin typeface="Century"/>
                <a:ea typeface="Century"/>
                <a:cs typeface="Century"/>
                <a:sym typeface="Century"/>
              </a:rPr>
              <a:t>track the ball</a:t>
            </a:r>
            <a:endParaRPr sz="2400" kern="0">
              <a:solidFill>
                <a:srgbClr val="FFFFFF"/>
              </a:solidFill>
              <a:latin typeface="Arial"/>
              <a:ea typeface="Arial"/>
              <a:cs typeface="Arial"/>
              <a:sym typeface="Arial"/>
            </a:endParaRPr>
          </a:p>
        </p:txBody>
      </p:sp>
      <p:sp>
        <p:nvSpPr>
          <p:cNvPr id="249" name="Google Shape;249;p32"/>
          <p:cNvSpPr/>
          <p:nvPr/>
        </p:nvSpPr>
        <p:spPr>
          <a:xfrm>
            <a:off x="8032835" y="4579193"/>
            <a:ext cx="4025237" cy="861775"/>
          </a:xfrm>
          <a:prstGeom prst="rect">
            <a:avLst/>
          </a:prstGeom>
          <a:noFill/>
          <a:ln>
            <a:noFill/>
          </a:ln>
        </p:spPr>
        <p:txBody>
          <a:bodyPr spcFirstLastPara="1" wrap="square" lIns="121900" tIns="60933" rIns="121900" bIns="60933" anchor="t" anchorCtr="0">
            <a:noAutofit/>
          </a:bodyPr>
          <a:lstStyle/>
          <a:p>
            <a:pPr defTabSz="1219170">
              <a:buClr>
                <a:srgbClr val="000000"/>
              </a:buClr>
            </a:pPr>
            <a:r>
              <a:rPr lang="en" sz="2400" kern="0">
                <a:solidFill>
                  <a:srgbClr val="FFFFFF"/>
                </a:solidFill>
                <a:latin typeface="Century"/>
                <a:ea typeface="Century"/>
                <a:cs typeface="Century"/>
                <a:sym typeface="Century"/>
              </a:rPr>
              <a:t>provide accurate possession metrics</a:t>
            </a:r>
            <a:endParaRPr sz="1867" kern="0">
              <a:solidFill>
                <a:srgbClr val="000000"/>
              </a:solidFill>
              <a:latin typeface="Arial"/>
              <a:cs typeface="Arial"/>
              <a:sym typeface="Arial"/>
            </a:endParaRPr>
          </a:p>
        </p:txBody>
      </p:sp>
      <p:pic>
        <p:nvPicPr>
          <p:cNvPr id="250" name="Google Shape;250;p32"/>
          <p:cNvPicPr preferRelativeResize="0"/>
          <p:nvPr/>
        </p:nvPicPr>
        <p:blipFill rotWithShape="1">
          <a:blip r:embed="rId3">
            <a:alphaModFix/>
          </a:blip>
          <a:srcRect/>
          <a:stretch/>
        </p:blipFill>
        <p:spPr>
          <a:xfrm>
            <a:off x="1255065" y="3165470"/>
            <a:ext cx="2356785" cy="1326037"/>
          </a:xfrm>
          <a:prstGeom prst="rect">
            <a:avLst/>
          </a:prstGeom>
          <a:noFill/>
          <a:ln>
            <a:noFill/>
          </a:ln>
          <a:effectLst>
            <a:outerShdw blurRad="292100" dist="139700" dir="2700000" algn="tl" rotWithShape="0">
              <a:srgbClr val="333333">
                <a:alpha val="64705"/>
              </a:srgbClr>
            </a:outerShdw>
          </a:effectLst>
        </p:spPr>
      </p:pic>
      <p:sp>
        <p:nvSpPr>
          <p:cNvPr id="251" name="Google Shape;251;p32"/>
          <p:cNvSpPr/>
          <p:nvPr/>
        </p:nvSpPr>
        <p:spPr>
          <a:xfrm>
            <a:off x="1188123" y="4763859"/>
            <a:ext cx="2496979" cy="492443"/>
          </a:xfrm>
          <a:prstGeom prst="roundRect">
            <a:avLst>
              <a:gd name="adj" fmla="val 16667"/>
            </a:avLst>
          </a:prstGeom>
          <a:noFill/>
          <a:ln w="19050" cap="flat" cmpd="sng">
            <a:solidFill>
              <a:srgbClr val="FEFEFE"/>
            </a:solid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pPr>
            <a:endParaRPr sz="1867" kern="0">
              <a:solidFill>
                <a:srgbClr val="007637"/>
              </a:solidFill>
              <a:latin typeface="Arial"/>
              <a:ea typeface="Arial"/>
              <a:cs typeface="Arial"/>
              <a:sym typeface="Arial"/>
            </a:endParaRPr>
          </a:p>
        </p:txBody>
      </p:sp>
      <p:sp>
        <p:nvSpPr>
          <p:cNvPr id="252" name="Google Shape;252;p32"/>
          <p:cNvSpPr/>
          <p:nvPr/>
        </p:nvSpPr>
        <p:spPr>
          <a:xfrm>
            <a:off x="4474230" y="5770159"/>
            <a:ext cx="2447567" cy="611613"/>
          </a:xfrm>
          <a:prstGeom prst="roundRect">
            <a:avLst>
              <a:gd name="adj" fmla="val 16667"/>
            </a:avLst>
          </a:prstGeom>
          <a:noFill/>
          <a:ln w="19050" cap="flat" cmpd="sng">
            <a:solidFill>
              <a:schemeClr val="lt2"/>
            </a:solid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pPr>
            <a:endParaRPr sz="1867" kern="0">
              <a:solidFill>
                <a:srgbClr val="007637"/>
              </a:solidFill>
              <a:latin typeface="Arial"/>
              <a:ea typeface="Arial"/>
              <a:cs typeface="Arial"/>
              <a:sym typeface="Arial"/>
            </a:endParaRPr>
          </a:p>
        </p:txBody>
      </p:sp>
      <p:sp>
        <p:nvSpPr>
          <p:cNvPr id="253" name="Google Shape;253;p32"/>
          <p:cNvSpPr/>
          <p:nvPr/>
        </p:nvSpPr>
        <p:spPr>
          <a:xfrm>
            <a:off x="7892716" y="4579194"/>
            <a:ext cx="3043416" cy="975959"/>
          </a:xfrm>
          <a:prstGeom prst="roundRect">
            <a:avLst>
              <a:gd name="adj" fmla="val 16667"/>
            </a:avLst>
          </a:prstGeom>
          <a:noFill/>
          <a:ln w="19050" cap="flat" cmpd="sng">
            <a:solidFill>
              <a:schemeClr val="lt2"/>
            </a:solid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pPr>
            <a:endParaRPr sz="1867" kern="0">
              <a:solidFill>
                <a:srgbClr val="007637"/>
              </a:solidFill>
              <a:latin typeface="Arial"/>
              <a:ea typeface="Arial"/>
              <a:cs typeface="Arial"/>
              <a:sym typeface="Arial"/>
            </a:endParaRPr>
          </a:p>
        </p:txBody>
      </p:sp>
      <p:pic>
        <p:nvPicPr>
          <p:cNvPr id="254" name="Google Shape;254;p32"/>
          <p:cNvPicPr preferRelativeResize="0"/>
          <p:nvPr/>
        </p:nvPicPr>
        <p:blipFill rotWithShape="1">
          <a:blip r:embed="rId4">
            <a:alphaModFix/>
          </a:blip>
          <a:srcRect/>
          <a:stretch/>
        </p:blipFill>
        <p:spPr>
          <a:xfrm>
            <a:off x="4474230" y="4015109"/>
            <a:ext cx="2447567" cy="1540043"/>
          </a:xfrm>
          <a:prstGeom prst="rect">
            <a:avLst/>
          </a:prstGeom>
          <a:noFill/>
          <a:ln>
            <a:noFill/>
          </a:ln>
          <a:effectLst>
            <a:outerShdw blurRad="292100" dist="139700" dir="2700000" algn="tl" rotWithShape="0">
              <a:srgbClr val="333333">
                <a:alpha val="64705"/>
              </a:srgbClr>
            </a:outerShdw>
          </a:effectLst>
        </p:spPr>
      </p:pic>
      <p:pic>
        <p:nvPicPr>
          <p:cNvPr id="255" name="Google Shape;255;p32"/>
          <p:cNvPicPr preferRelativeResize="0"/>
          <p:nvPr/>
        </p:nvPicPr>
        <p:blipFill rotWithShape="1">
          <a:blip r:embed="rId5">
            <a:alphaModFix/>
          </a:blip>
          <a:srcRect/>
          <a:stretch/>
        </p:blipFill>
        <p:spPr>
          <a:xfrm flipH="1">
            <a:off x="7892717" y="2722575"/>
            <a:ext cx="3067244" cy="1742432"/>
          </a:xfrm>
          <a:prstGeom prst="rect">
            <a:avLst/>
          </a:prstGeom>
          <a:noFill/>
          <a:ln>
            <a:noFill/>
          </a:ln>
        </p:spPr>
      </p:pic>
      <p:sp>
        <p:nvSpPr>
          <p:cNvPr id="256" name="Google Shape;256;p32"/>
          <p:cNvSpPr/>
          <p:nvPr/>
        </p:nvSpPr>
        <p:spPr>
          <a:xfrm>
            <a:off x="1304493" y="4763859"/>
            <a:ext cx="2298065" cy="492443"/>
          </a:xfrm>
          <a:prstGeom prst="rect">
            <a:avLst/>
          </a:prstGeom>
          <a:noFill/>
          <a:ln>
            <a:noFill/>
          </a:ln>
        </p:spPr>
        <p:txBody>
          <a:bodyPr spcFirstLastPara="1" wrap="square" lIns="121900" tIns="60933" rIns="121900" bIns="60933" anchor="t" anchorCtr="0">
            <a:noAutofit/>
          </a:bodyPr>
          <a:lstStyle/>
          <a:p>
            <a:pPr defTabSz="1219170">
              <a:buClr>
                <a:srgbClr val="000000"/>
              </a:buClr>
            </a:pPr>
            <a:r>
              <a:rPr lang="en" sz="2400" kern="0">
                <a:solidFill>
                  <a:srgbClr val="FFFFFF"/>
                </a:solidFill>
                <a:latin typeface="Century"/>
                <a:ea typeface="Century"/>
                <a:cs typeface="Century"/>
                <a:sym typeface="Century"/>
              </a:rPr>
              <a:t>Detect players</a:t>
            </a:r>
            <a:endParaRPr sz="2400" kern="0">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0"/>
                                        </p:tgtEl>
                                        <p:attrNameLst>
                                          <p:attrName>style.visibility</p:attrName>
                                        </p:attrNameLst>
                                      </p:cBhvr>
                                      <p:to>
                                        <p:strVal val="visible"/>
                                      </p:to>
                                    </p:set>
                                    <p:animEffect transition="in" filter="fade">
                                      <p:cBhvr>
                                        <p:cTn id="7" dur="1000"/>
                                        <p:tgtEl>
                                          <p:spTgt spid="250"/>
                                        </p:tgtEl>
                                      </p:cBhvr>
                                    </p:animEffect>
                                  </p:childTnLst>
                                </p:cTn>
                              </p:par>
                              <p:par>
                                <p:cTn id="8" presetID="10" presetClass="entr" presetSubtype="0" fill="hold" nodeType="withEffect">
                                  <p:stCondLst>
                                    <p:cond delay="0"/>
                                  </p:stCondLst>
                                  <p:childTnLst>
                                    <p:set>
                                      <p:cBhvr>
                                        <p:cTn id="9" dur="1" fill="hold">
                                          <p:stCondLst>
                                            <p:cond delay="0"/>
                                          </p:stCondLst>
                                        </p:cTn>
                                        <p:tgtEl>
                                          <p:spTgt spid="254"/>
                                        </p:tgtEl>
                                        <p:attrNameLst>
                                          <p:attrName>style.visibility</p:attrName>
                                        </p:attrNameLst>
                                      </p:cBhvr>
                                      <p:to>
                                        <p:strVal val="visible"/>
                                      </p:to>
                                    </p:set>
                                    <p:animEffect transition="in" filter="fade">
                                      <p:cBhvr>
                                        <p:cTn id="10" dur="1000"/>
                                        <p:tgtEl>
                                          <p:spTgt spid="254"/>
                                        </p:tgtEl>
                                      </p:cBhvr>
                                    </p:animEffect>
                                  </p:childTnLst>
                                </p:cTn>
                              </p:par>
                              <p:par>
                                <p:cTn id="11" presetID="10" presetClass="entr" presetSubtype="0" fill="hold" nodeType="withEffect">
                                  <p:stCondLst>
                                    <p:cond delay="0"/>
                                  </p:stCondLst>
                                  <p:childTnLst>
                                    <p:set>
                                      <p:cBhvr>
                                        <p:cTn id="12" dur="1" fill="hold">
                                          <p:stCondLst>
                                            <p:cond delay="0"/>
                                          </p:stCondLst>
                                        </p:cTn>
                                        <p:tgtEl>
                                          <p:spTgt spid="255"/>
                                        </p:tgtEl>
                                        <p:attrNameLst>
                                          <p:attrName>style.visibility</p:attrName>
                                        </p:attrNameLst>
                                      </p:cBhvr>
                                      <p:to>
                                        <p:strVal val="visible"/>
                                      </p:to>
                                    </p:set>
                                    <p:animEffect transition="in" filter="fade">
                                      <p:cBhvr>
                                        <p:cTn id="13" dur="10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1">
          <a:extLst>
            <a:ext uri="{FF2B5EF4-FFF2-40B4-BE49-F238E27FC236}">
              <a16:creationId xmlns:a16="http://schemas.microsoft.com/office/drawing/2014/main" id="{4EB16554-4881-A956-54D4-3BE213DA2C17}"/>
            </a:ext>
          </a:extLst>
        </p:cNvPr>
        <p:cNvGrpSpPr/>
        <p:nvPr/>
      </p:nvGrpSpPr>
      <p:grpSpPr>
        <a:xfrm>
          <a:off x="0" y="0"/>
          <a:ext cx="0" cy="0"/>
          <a:chOff x="0" y="0"/>
          <a:chExt cx="0" cy="0"/>
        </a:xfrm>
      </p:grpSpPr>
      <p:sp>
        <p:nvSpPr>
          <p:cNvPr id="222" name="Google Shape;222;p29">
            <a:extLst>
              <a:ext uri="{FF2B5EF4-FFF2-40B4-BE49-F238E27FC236}">
                <a16:creationId xmlns:a16="http://schemas.microsoft.com/office/drawing/2014/main" id="{052D6BBC-B326-383F-F197-54862D23D0C9}"/>
              </a:ext>
            </a:extLst>
          </p:cNvPr>
          <p:cNvSpPr txBox="1">
            <a:spLocks noGrp="1"/>
          </p:cNvSpPr>
          <p:nvPr>
            <p:ph type="title"/>
          </p:nvPr>
        </p:nvSpPr>
        <p:spPr>
          <a:xfrm>
            <a:off x="3017893" y="2473644"/>
            <a:ext cx="8557507" cy="1304148"/>
          </a:xfrm>
          <a:prstGeom prst="rect">
            <a:avLst/>
          </a:prstGeom>
          <a:noFill/>
          <a:ln>
            <a:noFill/>
          </a:ln>
        </p:spPr>
        <p:txBody>
          <a:bodyPr spcFirstLastPara="1" wrap="square" lIns="121900" tIns="121900" rIns="121900" bIns="121900" anchor="b" anchorCtr="0">
            <a:noAutofit/>
          </a:bodyPr>
          <a:lstStyle/>
          <a:p>
            <a:r>
              <a:rPr lang="en-US" sz="6600" dirty="0"/>
              <a:t>Related work </a:t>
            </a:r>
            <a:endParaRPr lang="en-US" sz="6600" b="1" dirty="0"/>
          </a:p>
        </p:txBody>
      </p:sp>
      <p:grpSp>
        <p:nvGrpSpPr>
          <p:cNvPr id="224" name="Google Shape;224;p29">
            <a:extLst>
              <a:ext uri="{FF2B5EF4-FFF2-40B4-BE49-F238E27FC236}">
                <a16:creationId xmlns:a16="http://schemas.microsoft.com/office/drawing/2014/main" id="{54CAD016-6D99-BA89-0ED3-F575A3BB4EB8}"/>
              </a:ext>
            </a:extLst>
          </p:cNvPr>
          <p:cNvGrpSpPr/>
          <p:nvPr/>
        </p:nvGrpSpPr>
        <p:grpSpPr>
          <a:xfrm>
            <a:off x="10575620" y="530686"/>
            <a:ext cx="375929" cy="1458713"/>
            <a:chOff x="7256520" y="835200"/>
            <a:chExt cx="562320" cy="2181960"/>
          </a:xfrm>
        </p:grpSpPr>
        <p:sp>
          <p:nvSpPr>
            <p:cNvPr id="225" name="Google Shape;225;p29">
              <a:extLst>
                <a:ext uri="{FF2B5EF4-FFF2-40B4-BE49-F238E27FC236}">
                  <a16:creationId xmlns:a16="http://schemas.microsoft.com/office/drawing/2014/main" id="{0652C962-1E81-1582-E493-C4704D00DB1E}"/>
                </a:ext>
              </a:extLst>
            </p:cNvPr>
            <p:cNvSpPr/>
            <p:nvPr/>
          </p:nvSpPr>
          <p:spPr>
            <a:xfrm>
              <a:off x="7256520" y="2444400"/>
              <a:ext cx="562320" cy="572760"/>
            </a:xfrm>
            <a:custGeom>
              <a:avLst/>
              <a:gdLst/>
              <a:ahLst/>
              <a:cxnLst/>
              <a:rect l="l" t="t" r="r" b="b"/>
              <a:pathLst>
                <a:path w="1562" h="1591" extrusionOk="0">
                  <a:moveTo>
                    <a:pt x="295" y="0"/>
                  </a:moveTo>
                  <a:lnTo>
                    <a:pt x="0" y="301"/>
                  </a:lnTo>
                  <a:lnTo>
                    <a:pt x="486" y="796"/>
                  </a:lnTo>
                  <a:lnTo>
                    <a:pt x="0" y="1291"/>
                  </a:lnTo>
                  <a:lnTo>
                    <a:pt x="295" y="1591"/>
                  </a:lnTo>
                  <a:lnTo>
                    <a:pt x="781" y="1096"/>
                  </a:lnTo>
                  <a:lnTo>
                    <a:pt x="1267" y="1591"/>
                  </a:lnTo>
                  <a:lnTo>
                    <a:pt x="1562" y="1291"/>
                  </a:lnTo>
                  <a:lnTo>
                    <a:pt x="1076" y="796"/>
                  </a:lnTo>
                  <a:lnTo>
                    <a:pt x="1562" y="301"/>
                  </a:lnTo>
                  <a:lnTo>
                    <a:pt x="1267" y="0"/>
                  </a:lnTo>
                  <a:lnTo>
                    <a:pt x="781" y="496"/>
                  </a:lnTo>
                  <a:lnTo>
                    <a:pt x="295" y="0"/>
                  </a:lnTo>
                  <a:close/>
                </a:path>
              </a:pathLst>
            </a:custGeom>
            <a:solidFill>
              <a:schemeClr val="dk1"/>
            </a:solidFill>
            <a:ln>
              <a:noFill/>
            </a:ln>
          </p:spPr>
          <p:txBody>
            <a:bodyPr spcFirstLastPara="1" wrap="square" lIns="120000" tIns="60000" rIns="120000" bIns="60000" anchor="ctr" anchorCtr="1">
              <a:noAutofit/>
            </a:bodyPr>
            <a:lstStyle/>
            <a:p>
              <a:pPr defTabSz="1219170">
                <a:buClr>
                  <a:srgbClr val="000000"/>
                </a:buClr>
                <a:buSzPts val="1800"/>
              </a:pPr>
              <a:endParaRPr sz="2400" kern="0">
                <a:solidFill>
                  <a:srgbClr val="000000"/>
                </a:solidFill>
                <a:latin typeface="Arial"/>
                <a:ea typeface="Arial"/>
                <a:cs typeface="Arial"/>
                <a:sym typeface="Arial"/>
              </a:endParaRPr>
            </a:p>
          </p:txBody>
        </p:sp>
        <p:sp>
          <p:nvSpPr>
            <p:cNvPr id="226" name="Google Shape;226;p29">
              <a:extLst>
                <a:ext uri="{FF2B5EF4-FFF2-40B4-BE49-F238E27FC236}">
                  <a16:creationId xmlns:a16="http://schemas.microsoft.com/office/drawing/2014/main" id="{9D2DF4BF-FB07-17F1-D6A6-BF060CDC8A95}"/>
                </a:ext>
              </a:extLst>
            </p:cNvPr>
            <p:cNvSpPr/>
            <p:nvPr/>
          </p:nvSpPr>
          <p:spPr>
            <a:xfrm>
              <a:off x="7256520" y="1639800"/>
              <a:ext cx="562320" cy="573120"/>
            </a:xfrm>
            <a:custGeom>
              <a:avLst/>
              <a:gdLst/>
              <a:ahLst/>
              <a:cxnLst/>
              <a:rect l="l" t="t" r="r" b="b"/>
              <a:pathLst>
                <a:path w="1562" h="1592" extrusionOk="0">
                  <a:moveTo>
                    <a:pt x="295" y="0"/>
                  </a:moveTo>
                  <a:lnTo>
                    <a:pt x="0" y="301"/>
                  </a:lnTo>
                  <a:lnTo>
                    <a:pt x="486" y="796"/>
                  </a:lnTo>
                  <a:lnTo>
                    <a:pt x="0" y="1291"/>
                  </a:lnTo>
                  <a:lnTo>
                    <a:pt x="295" y="1592"/>
                  </a:lnTo>
                  <a:lnTo>
                    <a:pt x="781" y="1097"/>
                  </a:lnTo>
                  <a:lnTo>
                    <a:pt x="1267" y="1592"/>
                  </a:lnTo>
                  <a:lnTo>
                    <a:pt x="1562" y="1291"/>
                  </a:lnTo>
                  <a:lnTo>
                    <a:pt x="1076" y="796"/>
                  </a:lnTo>
                  <a:lnTo>
                    <a:pt x="1562" y="301"/>
                  </a:lnTo>
                  <a:lnTo>
                    <a:pt x="1267" y="0"/>
                  </a:lnTo>
                  <a:lnTo>
                    <a:pt x="781" y="496"/>
                  </a:lnTo>
                  <a:lnTo>
                    <a:pt x="295" y="0"/>
                  </a:lnTo>
                  <a:close/>
                </a:path>
              </a:pathLst>
            </a:custGeom>
            <a:solidFill>
              <a:schemeClr val="dk1"/>
            </a:solidFill>
            <a:ln>
              <a:noFill/>
            </a:ln>
          </p:spPr>
          <p:txBody>
            <a:bodyPr spcFirstLastPara="1" wrap="square" lIns="120000" tIns="60000" rIns="120000" bIns="60000" anchor="ctr" anchorCtr="1">
              <a:noAutofit/>
            </a:bodyPr>
            <a:lstStyle/>
            <a:p>
              <a:pPr defTabSz="1219170">
                <a:buClr>
                  <a:srgbClr val="000000"/>
                </a:buClr>
                <a:buSzPts val="1800"/>
              </a:pPr>
              <a:endParaRPr sz="2400" kern="0">
                <a:solidFill>
                  <a:srgbClr val="000000"/>
                </a:solidFill>
                <a:latin typeface="Arial"/>
                <a:ea typeface="Arial"/>
                <a:cs typeface="Arial"/>
                <a:sym typeface="Arial"/>
              </a:endParaRPr>
            </a:p>
          </p:txBody>
        </p:sp>
        <p:sp>
          <p:nvSpPr>
            <p:cNvPr id="227" name="Google Shape;227;p29">
              <a:extLst>
                <a:ext uri="{FF2B5EF4-FFF2-40B4-BE49-F238E27FC236}">
                  <a16:creationId xmlns:a16="http://schemas.microsoft.com/office/drawing/2014/main" id="{CDAFE4DB-7894-6362-1E82-9520A21BB7CF}"/>
                </a:ext>
              </a:extLst>
            </p:cNvPr>
            <p:cNvSpPr/>
            <p:nvPr/>
          </p:nvSpPr>
          <p:spPr>
            <a:xfrm>
              <a:off x="7256520" y="835200"/>
              <a:ext cx="562320" cy="573120"/>
            </a:xfrm>
            <a:custGeom>
              <a:avLst/>
              <a:gdLst/>
              <a:ahLst/>
              <a:cxnLst/>
              <a:rect l="l" t="t" r="r" b="b"/>
              <a:pathLst>
                <a:path w="1562" h="1592" extrusionOk="0">
                  <a:moveTo>
                    <a:pt x="295" y="0"/>
                  </a:moveTo>
                  <a:lnTo>
                    <a:pt x="0" y="301"/>
                  </a:lnTo>
                  <a:lnTo>
                    <a:pt x="486" y="796"/>
                  </a:lnTo>
                  <a:lnTo>
                    <a:pt x="0" y="1291"/>
                  </a:lnTo>
                  <a:lnTo>
                    <a:pt x="295" y="1592"/>
                  </a:lnTo>
                  <a:lnTo>
                    <a:pt x="781" y="1097"/>
                  </a:lnTo>
                  <a:lnTo>
                    <a:pt x="1267" y="1592"/>
                  </a:lnTo>
                  <a:lnTo>
                    <a:pt x="1562" y="1291"/>
                  </a:lnTo>
                  <a:lnTo>
                    <a:pt x="1076" y="796"/>
                  </a:lnTo>
                  <a:lnTo>
                    <a:pt x="1562" y="301"/>
                  </a:lnTo>
                  <a:lnTo>
                    <a:pt x="1267" y="0"/>
                  </a:lnTo>
                  <a:lnTo>
                    <a:pt x="781" y="495"/>
                  </a:lnTo>
                  <a:lnTo>
                    <a:pt x="295" y="0"/>
                  </a:lnTo>
                  <a:close/>
                </a:path>
              </a:pathLst>
            </a:custGeom>
            <a:solidFill>
              <a:schemeClr val="dk1"/>
            </a:solidFill>
            <a:ln>
              <a:noFill/>
            </a:ln>
          </p:spPr>
          <p:txBody>
            <a:bodyPr spcFirstLastPara="1" wrap="square" lIns="120000" tIns="60000" rIns="120000" bIns="60000" anchor="ctr" anchorCtr="1">
              <a:noAutofit/>
            </a:bodyPr>
            <a:lstStyle/>
            <a:p>
              <a:pPr defTabSz="1219170">
                <a:buClr>
                  <a:srgbClr val="000000"/>
                </a:buClr>
                <a:buSzPts val="1800"/>
              </a:pPr>
              <a:endParaRPr sz="2400" kern="0">
                <a:solidFill>
                  <a:srgbClr val="000000"/>
                </a:solidFill>
                <a:latin typeface="Arial"/>
                <a:ea typeface="Arial"/>
                <a:cs typeface="Arial"/>
                <a:sym typeface="Arial"/>
              </a:endParaRPr>
            </a:p>
          </p:txBody>
        </p:sp>
      </p:grpSp>
      <p:cxnSp>
        <p:nvCxnSpPr>
          <p:cNvPr id="228" name="Google Shape;228;p29">
            <a:extLst>
              <a:ext uri="{FF2B5EF4-FFF2-40B4-BE49-F238E27FC236}">
                <a16:creationId xmlns:a16="http://schemas.microsoft.com/office/drawing/2014/main" id="{55753E98-8C27-E539-9FB3-2D879D0E990C}"/>
              </a:ext>
            </a:extLst>
          </p:cNvPr>
          <p:cNvCxnSpPr/>
          <p:nvPr/>
        </p:nvCxnSpPr>
        <p:spPr>
          <a:xfrm rot="10800000">
            <a:off x="2833000" y="4047451"/>
            <a:ext cx="8742400" cy="0"/>
          </a:xfrm>
          <a:prstGeom prst="straightConnector1">
            <a:avLst/>
          </a:prstGeom>
          <a:noFill/>
          <a:ln w="38100" cap="flat" cmpd="sng">
            <a:solidFill>
              <a:schemeClr val="dk1"/>
            </a:solidFill>
            <a:prstDash val="solid"/>
            <a:round/>
            <a:headEnd type="none" w="sm" len="sm"/>
            <a:tailEnd type="none" w="sm" len="sm"/>
          </a:ln>
        </p:spPr>
      </p:cxnSp>
      <p:sp>
        <p:nvSpPr>
          <p:cNvPr id="3" name="TextBox 2">
            <a:extLst>
              <a:ext uri="{FF2B5EF4-FFF2-40B4-BE49-F238E27FC236}">
                <a16:creationId xmlns:a16="http://schemas.microsoft.com/office/drawing/2014/main" id="{B88F69AF-05DA-8D87-2A7B-4A51A7577839}"/>
              </a:ext>
            </a:extLst>
          </p:cNvPr>
          <p:cNvSpPr txBox="1"/>
          <p:nvPr/>
        </p:nvSpPr>
        <p:spPr>
          <a:xfrm>
            <a:off x="961535" y="4317110"/>
            <a:ext cx="10718275" cy="666977"/>
          </a:xfrm>
          <a:prstGeom prst="rect">
            <a:avLst/>
          </a:prstGeom>
          <a:noFill/>
        </p:spPr>
        <p:txBody>
          <a:bodyPr wrap="square">
            <a:spAutoFit/>
          </a:bodyPr>
          <a:lstStyle/>
          <a:p>
            <a:r>
              <a:rPr lang="en-US" dirty="0">
                <a:latin typeface="Century" panose="02040604050505020304" pitchFamily="18" charset="0"/>
              </a:rPr>
              <a:t>Explore existing solutions in sports analytics, focusing on computer vision and deep learning applications in football analysis</a:t>
            </a:r>
          </a:p>
        </p:txBody>
      </p:sp>
    </p:spTree>
    <p:extLst>
      <p:ext uri="{BB962C8B-B14F-4D97-AF65-F5344CB8AC3E}">
        <p14:creationId xmlns:p14="http://schemas.microsoft.com/office/powerpoint/2010/main" val="32580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815855" y="972773"/>
          <a:ext cx="9753603" cy="5279575"/>
        </p:xfrm>
        <a:graphic>
          <a:graphicData uri="http://schemas.openxmlformats.org/drawingml/2006/table">
            <a:tbl>
              <a:tblPr firstRow="1" bandRow="1"/>
              <a:tblGrid>
                <a:gridCol w="2438401">
                  <a:extLst>
                    <a:ext uri="{9D8B030D-6E8A-4147-A177-3AD203B41FA5}">
                      <a16:colId xmlns:a16="http://schemas.microsoft.com/office/drawing/2014/main" val="20000"/>
                    </a:ext>
                  </a:extLst>
                </a:gridCol>
                <a:gridCol w="2972528">
                  <a:extLst>
                    <a:ext uri="{9D8B030D-6E8A-4147-A177-3AD203B41FA5}">
                      <a16:colId xmlns:a16="http://schemas.microsoft.com/office/drawing/2014/main" val="20001"/>
                    </a:ext>
                  </a:extLst>
                </a:gridCol>
                <a:gridCol w="2124891">
                  <a:extLst>
                    <a:ext uri="{9D8B030D-6E8A-4147-A177-3AD203B41FA5}">
                      <a16:colId xmlns:a16="http://schemas.microsoft.com/office/drawing/2014/main" val="20002"/>
                    </a:ext>
                  </a:extLst>
                </a:gridCol>
                <a:gridCol w="2217783">
                  <a:extLst>
                    <a:ext uri="{9D8B030D-6E8A-4147-A177-3AD203B41FA5}">
                      <a16:colId xmlns:a16="http://schemas.microsoft.com/office/drawing/2014/main" val="20003"/>
                    </a:ext>
                  </a:extLst>
                </a:gridCol>
              </a:tblGrid>
              <a:tr h="5279575">
                <a:tc>
                  <a:txBody>
                    <a:bodyPr/>
                    <a:lstStyle/>
                    <a:p>
                      <a:r>
                        <a:rPr lang="en-US" sz="2400" b="1" dirty="0">
                          <a:solidFill>
                            <a:schemeClr val="accent1"/>
                          </a:solidFill>
                        </a:rPr>
                        <a:t>Papers</a:t>
                      </a:r>
                      <a:r>
                        <a:rPr lang="en-US" sz="2400" b="1" baseline="0" dirty="0">
                          <a:solidFill>
                            <a:schemeClr val="accent1"/>
                          </a:solidFill>
                        </a:rPr>
                        <a:t>                                                                                                        </a:t>
                      </a:r>
                      <a:endParaRPr lang="en-US" sz="2400" b="1" dirty="0">
                        <a:solidFill>
                          <a:schemeClr val="accent1"/>
                        </a:solidFil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0" dirty="0">
                          <a:solidFill>
                            <a:schemeClr val="tx2"/>
                          </a:solidFill>
                          <a:latin typeface="Century" panose="02040604050505020304" pitchFamily="18" charset="0"/>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600" b="0" dirty="0">
                        <a:solidFill>
                          <a:schemeClr val="tx2"/>
                        </a:solidFill>
                        <a:latin typeface="Century" panose="020406040505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600" b="0" dirty="0">
                        <a:solidFill>
                          <a:schemeClr val="tx2"/>
                        </a:solidFill>
                        <a:latin typeface="Century" panose="020406040505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100" b="0" dirty="0">
                          <a:solidFill>
                            <a:schemeClr val="tx2"/>
                          </a:solidFill>
                          <a:latin typeface="Century" panose="02040604050505020304" pitchFamily="18" charset="0"/>
                        </a:rPr>
                        <a:t>[1] (2024)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ar-EG" sz="1600" b="0" dirty="0">
                        <a:solidFill>
                          <a:schemeClr val="tx2"/>
                        </a:solidFill>
                        <a:latin typeface="Century" panose="020406040505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600" b="0" dirty="0">
                        <a:solidFill>
                          <a:schemeClr val="tx2"/>
                        </a:solidFill>
                        <a:latin typeface="Century" panose="020406040505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600" b="0" dirty="0">
                        <a:solidFill>
                          <a:schemeClr val="tx2"/>
                        </a:solidFill>
                        <a:latin typeface="Century" panose="020406040505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600" b="0" dirty="0">
                        <a:solidFill>
                          <a:schemeClr val="tx2"/>
                        </a:solidFill>
                        <a:latin typeface="Century" panose="020406040505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600" b="0" dirty="0">
                        <a:solidFill>
                          <a:schemeClr val="tx2"/>
                        </a:solidFill>
                        <a:latin typeface="Century" panose="020406040505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100" b="0" dirty="0">
                          <a:solidFill>
                            <a:schemeClr val="tx2"/>
                          </a:solidFill>
                          <a:latin typeface="Century" panose="02040604050505020304" pitchFamily="18" charset="0"/>
                        </a:rPr>
                        <a:t>[2] (2022)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1" u="sng" dirty="0">
                          <a:solidFill>
                            <a:schemeClr val="tx2"/>
                          </a:solidFill>
                          <a:latin typeface="Montserrat"/>
                          <a:ea typeface="Montserrat"/>
                          <a:cs typeface="Montserrat"/>
                          <a:sym typeface="Montserrat"/>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600" b="1" u="sng" dirty="0">
                        <a:solidFill>
                          <a:schemeClr val="tx2"/>
                        </a:solidFill>
                        <a:latin typeface="Montserrat"/>
                        <a:ea typeface="Montserrat"/>
                        <a:cs typeface="Montserrat"/>
                        <a:sym typeface="Montserra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900" b="0" dirty="0">
                        <a:solidFill>
                          <a:schemeClr val="tx2"/>
                        </a:solidFill>
                        <a:latin typeface="Century" panose="020406040505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900" b="0" dirty="0">
                        <a:solidFill>
                          <a:schemeClr val="tx2"/>
                        </a:solidFill>
                        <a:latin typeface="Century" panose="020406040505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100" b="0" dirty="0">
                          <a:solidFill>
                            <a:schemeClr val="tx2"/>
                          </a:solidFill>
                          <a:latin typeface="Century" panose="02040604050505020304" pitchFamily="18" charset="0"/>
                        </a:rPr>
                        <a:t>[3] (2024) </a:t>
                      </a:r>
                    </a:p>
                    <a:p>
                      <a:endParaRPr lang="en-US" sz="2500" dirty="0">
                        <a:solidFill>
                          <a:schemeClr val="accent1"/>
                        </a:solidFill>
                      </a:endParaRPr>
                    </a:p>
                  </a:txBody>
                  <a:tcPr marL="121920" marR="121920" marT="60960" marB="60960">
                    <a:solidFill>
                      <a:schemeClr val="bg2">
                        <a:lumMod val="50000"/>
                      </a:schemeClr>
                    </a:solidFill>
                  </a:tcPr>
                </a:tc>
                <a:tc>
                  <a:txBody>
                    <a:bodyPr/>
                    <a:lstStyle/>
                    <a:p>
                      <a:r>
                        <a:rPr lang="en-US" sz="2400" b="1" dirty="0">
                          <a:solidFill>
                            <a:schemeClr val="accent1"/>
                          </a:solidFill>
                        </a:rPr>
                        <a:t>Dataset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600" b="0" dirty="0">
                        <a:solidFill>
                          <a:schemeClr val="tx2"/>
                        </a:solidFill>
                        <a:latin typeface="Century" panose="020406040505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0" dirty="0">
                          <a:solidFill>
                            <a:schemeClr val="tx2"/>
                          </a:solidFill>
                          <a:latin typeface="Century" panose="02040604050505020304" pitchFamily="18" charset="0"/>
                        </a:rPr>
                        <a:t>ISSIA Dataset</a:t>
                      </a:r>
                      <a:r>
                        <a:rPr lang="en-US" sz="1600" b="0" baseline="0" dirty="0">
                          <a:solidFill>
                            <a:schemeClr val="tx2"/>
                          </a:solidFill>
                          <a:latin typeface="Century" panose="02040604050505020304" pitchFamily="18" charset="0"/>
                        </a:rPr>
                        <a:t>                                      </a:t>
                      </a:r>
                      <a:r>
                        <a:rPr lang="en-US" sz="1600" b="0" dirty="0">
                          <a:solidFill>
                            <a:schemeClr val="tx2"/>
                          </a:solidFill>
                          <a:latin typeface="Century" panose="02040604050505020304" pitchFamily="18" charset="0"/>
                        </a:rPr>
                        <a:t>Live football matches</a:t>
                      </a:r>
                      <a:r>
                        <a:rPr lang="en-US" sz="1600" b="0" baseline="0" dirty="0">
                          <a:solidFill>
                            <a:schemeClr val="tx2"/>
                          </a:solidFill>
                          <a:latin typeface="Century" panose="02040604050505020304" pitchFamily="18" charset="0"/>
                        </a:rPr>
                        <a:t>:        </a:t>
                      </a:r>
                      <a:r>
                        <a:rPr lang="en-US" sz="1600" b="0" dirty="0">
                          <a:solidFill>
                            <a:schemeClr val="tx2"/>
                          </a:solidFill>
                          <a:latin typeface="Century" panose="02040604050505020304" pitchFamily="18" charset="0"/>
                        </a:rPr>
                        <a:t>FC Barcelona vs. Real Madrid (2015)                         </a:t>
                      </a:r>
                      <a:r>
                        <a:rPr lang="en-US" sz="1600" b="0" baseline="0" dirty="0">
                          <a:solidFill>
                            <a:schemeClr val="tx2"/>
                          </a:solidFill>
                          <a:latin typeface="Century" panose="02040604050505020304" pitchFamily="18" charset="0"/>
                        </a:rPr>
                        <a:t>          </a:t>
                      </a:r>
                      <a:r>
                        <a:rPr lang="en-US" sz="1600" b="0" dirty="0">
                          <a:solidFill>
                            <a:schemeClr val="tx2"/>
                          </a:solidFill>
                          <a:latin typeface="Century" panose="02040604050505020304" pitchFamily="18" charset="0"/>
                        </a:rPr>
                        <a:t>Chelsea vs. Manchester City (2020).</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600" b="0" dirty="0">
                        <a:solidFill>
                          <a:schemeClr val="tx2"/>
                        </a:solidFill>
                        <a:latin typeface="Century" panose="02040604050505020304" pitchFamily="18" charset="0"/>
                      </a:endParaRPr>
                    </a:p>
                    <a:p>
                      <a:r>
                        <a:rPr lang="en-US" sz="1600" b="1" dirty="0">
                          <a:solidFill>
                            <a:schemeClr val="accent1"/>
                          </a:solidFill>
                          <a:latin typeface="Century" panose="02040604050505020304" pitchFamily="18" charset="0"/>
                        </a:rPr>
                        <a:t>                                     Custom</a:t>
                      </a:r>
                      <a:r>
                        <a:rPr lang="en-US" sz="1600" b="1" baseline="0" dirty="0">
                          <a:solidFill>
                            <a:schemeClr val="accent1"/>
                          </a:solidFill>
                          <a:latin typeface="Century" panose="02040604050505020304" pitchFamily="18" charset="0"/>
                        </a:rPr>
                        <a:t> dataset</a:t>
                      </a:r>
                    </a:p>
                    <a:p>
                      <a:endParaRPr lang="en-US" sz="1600" b="1" baseline="0" dirty="0">
                        <a:solidFill>
                          <a:schemeClr val="accent1"/>
                        </a:solidFill>
                        <a:latin typeface="Century" panose="02040604050505020304" pitchFamily="18" charset="0"/>
                      </a:endParaRPr>
                    </a:p>
                    <a:p>
                      <a:endParaRPr lang="en-US" sz="1600" b="1" baseline="0" dirty="0">
                        <a:solidFill>
                          <a:schemeClr val="accent1"/>
                        </a:solidFill>
                        <a:latin typeface="Century" panose="02040604050505020304" pitchFamily="18" charset="0"/>
                      </a:endParaRPr>
                    </a:p>
                    <a:p>
                      <a:endParaRPr lang="en-US" sz="1600" b="1" baseline="0" dirty="0">
                        <a:solidFill>
                          <a:schemeClr val="accent1"/>
                        </a:solidFill>
                        <a:latin typeface="Century" panose="02040604050505020304" pitchFamily="18" charset="0"/>
                      </a:endParaRPr>
                    </a:p>
                    <a:p>
                      <a:endParaRPr lang="en-US" sz="1600" b="1" baseline="0" dirty="0">
                        <a:solidFill>
                          <a:schemeClr val="accent1"/>
                        </a:solidFill>
                        <a:latin typeface="Century" panose="02040604050505020304" pitchFamily="18" charset="0"/>
                      </a:endParaRPr>
                    </a:p>
                    <a:p>
                      <a:r>
                        <a:rPr lang="en-US" sz="1600" dirty="0">
                          <a:solidFill>
                            <a:schemeClr val="accent1"/>
                          </a:solidFill>
                        </a:rPr>
                        <a:t>Soccer Net</a:t>
                      </a:r>
                    </a:p>
                    <a:p>
                      <a:endParaRPr lang="en-US" sz="1600" dirty="0">
                        <a:solidFill>
                          <a:schemeClr val="accent1"/>
                        </a:solidFill>
                      </a:endParaRPr>
                    </a:p>
                    <a:p>
                      <a:r>
                        <a:rPr lang="en-US" sz="1600" dirty="0">
                          <a:solidFill>
                            <a:schemeClr val="accent1"/>
                          </a:solidFill>
                        </a:rPr>
                        <a:t>UHDSR8K</a:t>
                      </a:r>
                      <a:endParaRPr lang="en-US" sz="1600" b="1" dirty="0">
                        <a:solidFill>
                          <a:schemeClr val="accent1"/>
                        </a:solidFill>
                        <a:latin typeface="Century" panose="02040604050505020304" pitchFamily="18" charset="0"/>
                      </a:endParaRPr>
                    </a:p>
                  </a:txBody>
                  <a:tcPr marL="121920" marR="121920" marT="60960" marB="60960">
                    <a:solidFill>
                      <a:schemeClr val="bg2">
                        <a:lumMod val="50000"/>
                      </a:schemeClr>
                    </a:solidFill>
                  </a:tcPr>
                </a:tc>
                <a:tc>
                  <a:txBody>
                    <a:bodyPr/>
                    <a:lstStyle/>
                    <a:p>
                      <a:r>
                        <a:rPr lang="en-US" sz="1600" dirty="0"/>
                        <a:t>. </a:t>
                      </a:r>
                      <a:r>
                        <a:rPr lang="en-US" sz="2400" b="1" dirty="0">
                          <a:solidFill>
                            <a:schemeClr val="tx1"/>
                          </a:solidFill>
                        </a:rPr>
                        <a:t>Methods </a:t>
                      </a:r>
                      <a:endParaRPr lang="en-US" sz="1600" b="1" dirty="0">
                        <a:solidFill>
                          <a:schemeClr val="tx1"/>
                        </a:solidFill>
                      </a:endParaRPr>
                    </a:p>
                    <a:p>
                      <a:endParaRPr lang="en-US" sz="1600" dirty="0">
                        <a:solidFill>
                          <a:schemeClr val="tx1"/>
                        </a:solidFill>
                      </a:endParaRPr>
                    </a:p>
                    <a:p>
                      <a:r>
                        <a:rPr lang="en-US" sz="1600" dirty="0">
                          <a:solidFill>
                            <a:schemeClr val="tx1"/>
                          </a:solidFill>
                        </a:rPr>
                        <a:t>YOLO v4                                                    Geometric Midpoint </a:t>
                      </a:r>
                    </a:p>
                    <a:p>
                      <a:endParaRPr lang="en-US" sz="1600" dirty="0">
                        <a:solidFill>
                          <a:schemeClr val="tx1"/>
                        </a:solidFill>
                      </a:endParaRPr>
                    </a:p>
                    <a:p>
                      <a:r>
                        <a:rPr lang="en-US" sz="1600" dirty="0">
                          <a:solidFill>
                            <a:schemeClr val="tx1"/>
                          </a:solidFill>
                        </a:rPr>
                        <a:t>(GM) approximation. Weighted Intersect Fusion (WIF)             </a:t>
                      </a:r>
                    </a:p>
                    <a:p>
                      <a:endParaRPr lang="en-US" sz="1600" dirty="0">
                        <a:solidFill>
                          <a:schemeClr val="tx1"/>
                        </a:solidFill>
                      </a:endParaRPr>
                    </a:p>
                    <a:p>
                      <a:r>
                        <a:rPr lang="en-US" sz="1600" dirty="0">
                          <a:solidFill>
                            <a:schemeClr val="tx1"/>
                          </a:solidFill>
                        </a:rPr>
                        <a:t>Background extraction </a:t>
                      </a:r>
                    </a:p>
                    <a:p>
                      <a:endParaRPr lang="en-US" sz="1600" dirty="0">
                        <a:solidFill>
                          <a:schemeClr val="tx1"/>
                        </a:solidFill>
                      </a:endParaRPr>
                    </a:p>
                    <a:p>
                      <a:r>
                        <a:rPr lang="en-US" sz="1600" dirty="0">
                          <a:solidFill>
                            <a:schemeClr val="tx1"/>
                          </a:solidFill>
                        </a:rPr>
                        <a:t>Color difference models</a:t>
                      </a:r>
                    </a:p>
                    <a:p>
                      <a:r>
                        <a:rPr lang="en-US" sz="1600" dirty="0">
                          <a:solidFill>
                            <a:schemeClr val="tx1"/>
                          </a:solidFill>
                        </a:rPr>
                        <a:t>                          Faster R-CNN </a:t>
                      </a:r>
                    </a:p>
                    <a:p>
                      <a:endParaRPr lang="en-US" sz="1600" dirty="0">
                        <a:solidFill>
                          <a:schemeClr val="tx1"/>
                        </a:solidFill>
                      </a:endParaRPr>
                    </a:p>
                    <a:p>
                      <a:r>
                        <a:rPr lang="en-US" sz="1600" dirty="0">
                          <a:solidFill>
                            <a:schemeClr val="tx1"/>
                          </a:solidFill>
                        </a:rPr>
                        <a:t>Super-Resolution Network</a:t>
                      </a:r>
                    </a:p>
                  </a:txBody>
                  <a:tcPr marL="121920" marR="121920" marT="60960" marB="60960">
                    <a:lnR w="28575" cap="flat" cmpd="sng" algn="ctr">
                      <a:noFill/>
                      <a:prstDash val="dot"/>
                      <a:round/>
                      <a:headEnd type="none" w="med" len="med"/>
                      <a:tailEnd type="none" w="med" len="med"/>
                    </a:lnR>
                    <a:solidFill>
                      <a:schemeClr val="bg2">
                        <a:lumMod val="50000"/>
                      </a:schemeClr>
                    </a:solidFill>
                  </a:tcPr>
                </a:tc>
                <a:tc>
                  <a:txBody>
                    <a:bodyPr/>
                    <a:lstStyle/>
                    <a:p>
                      <a:r>
                        <a:rPr lang="en-US" sz="2400" b="1" dirty="0">
                          <a:solidFill>
                            <a:schemeClr val="accent1"/>
                          </a:solidFill>
                        </a:rPr>
                        <a:t>Accuracy</a:t>
                      </a:r>
                    </a:p>
                    <a:p>
                      <a:endParaRPr lang="en-US" sz="1600" dirty="0">
                        <a:solidFill>
                          <a:schemeClr val="tx2"/>
                        </a:solidFill>
                        <a:latin typeface="DM Sans"/>
                        <a:ea typeface="DM Sans"/>
                        <a:cs typeface="DM Sans"/>
                        <a:sym typeface="DM Sans"/>
                      </a:endParaRPr>
                    </a:p>
                    <a:p>
                      <a:r>
                        <a:rPr lang="en-US" sz="1500" b="1" dirty="0">
                          <a:solidFill>
                            <a:schemeClr val="tx2"/>
                          </a:solidFill>
                          <a:latin typeface="Century" panose="02040604050505020304" pitchFamily="18" charset="0"/>
                          <a:ea typeface="DM Sans"/>
                          <a:cs typeface="DM Sans"/>
                          <a:sym typeface="DM Sans"/>
                        </a:rPr>
                        <a:t>Accuracy: 96.5% </a:t>
                      </a:r>
                      <a:r>
                        <a:rPr lang="en-US" sz="1500" b="1" baseline="0" dirty="0">
                          <a:solidFill>
                            <a:schemeClr val="tx2"/>
                          </a:solidFill>
                          <a:latin typeface="Century" panose="02040604050505020304" pitchFamily="18" charset="0"/>
                          <a:ea typeface="DM Sans"/>
                          <a:cs typeface="DM Sans"/>
                          <a:sym typeface="DM Sans"/>
                        </a:rPr>
                        <a:t>               </a:t>
                      </a:r>
                      <a:r>
                        <a:rPr lang="en-US" sz="1500" b="1" dirty="0">
                          <a:solidFill>
                            <a:schemeClr val="tx2"/>
                          </a:solidFill>
                          <a:latin typeface="Century" panose="02040604050505020304" pitchFamily="18" charset="0"/>
                          <a:ea typeface="DM Sans"/>
                          <a:cs typeface="DM Sans"/>
                          <a:sym typeface="DM Sans"/>
                        </a:rPr>
                        <a:t>Precision: 96% </a:t>
                      </a:r>
                      <a:r>
                        <a:rPr lang="en-US" sz="1500" b="1" baseline="0" dirty="0">
                          <a:solidFill>
                            <a:schemeClr val="tx2"/>
                          </a:solidFill>
                          <a:latin typeface="Century" panose="02040604050505020304" pitchFamily="18" charset="0"/>
                          <a:ea typeface="DM Sans"/>
                          <a:cs typeface="DM Sans"/>
                          <a:sym typeface="DM Sans"/>
                        </a:rPr>
                        <a:t>                  </a:t>
                      </a:r>
                      <a:r>
                        <a:rPr lang="en-US" sz="1500" b="1" dirty="0">
                          <a:solidFill>
                            <a:schemeClr val="tx2"/>
                          </a:solidFill>
                          <a:latin typeface="Century" panose="02040604050505020304" pitchFamily="18" charset="0"/>
                          <a:ea typeface="DM Sans"/>
                          <a:cs typeface="DM Sans"/>
                          <a:sym typeface="DM Sans"/>
                        </a:rPr>
                        <a:t>Recall: 97.5%</a:t>
                      </a:r>
                      <a:r>
                        <a:rPr lang="en-US" sz="2100" b="1" dirty="0">
                          <a:solidFill>
                            <a:schemeClr val="tx2"/>
                          </a:solidFill>
                          <a:latin typeface="Century" panose="02040604050505020304" pitchFamily="18" charset="0"/>
                          <a:ea typeface="DM Sans"/>
                          <a:cs typeface="DM Sans"/>
                          <a:sym typeface="DM Sans"/>
                        </a:rPr>
                        <a:t> </a:t>
                      </a:r>
                    </a:p>
                    <a:p>
                      <a:endParaRPr lang="en-US" sz="2400" dirty="0">
                        <a:solidFill>
                          <a:schemeClr val="accent1"/>
                        </a:solidFill>
                      </a:endParaRPr>
                    </a:p>
                    <a:p>
                      <a:r>
                        <a:rPr lang="en-US" sz="2400" baseline="0" dirty="0">
                          <a:solidFill>
                            <a:schemeClr val="accent1"/>
                          </a:solidFill>
                        </a:rPr>
                        <a:t>                                                                                             </a:t>
                      </a:r>
                      <a:endParaRPr lang="en-US" sz="2400" dirty="0">
                        <a:solidFill>
                          <a:schemeClr val="accent1"/>
                        </a:solidFill>
                      </a:endParaRPr>
                    </a:p>
                    <a:p>
                      <a:r>
                        <a:rPr lang="en-US" sz="1600" dirty="0">
                          <a:solidFill>
                            <a:schemeClr val="accent1"/>
                          </a:solidFill>
                        </a:rPr>
                        <a:t>                         </a:t>
                      </a:r>
                    </a:p>
                    <a:p>
                      <a:r>
                        <a:rPr lang="en-US" sz="1600" dirty="0">
                          <a:solidFill>
                            <a:schemeClr val="accent1"/>
                          </a:solidFill>
                        </a:rPr>
                        <a:t>                          above 90%</a:t>
                      </a:r>
                    </a:p>
                    <a:p>
                      <a:endParaRPr lang="en-US" sz="1600" dirty="0">
                        <a:solidFill>
                          <a:schemeClr val="accent1"/>
                        </a:solidFill>
                      </a:endParaRPr>
                    </a:p>
                    <a:p>
                      <a:endParaRPr lang="en-US" sz="1600" dirty="0">
                        <a:solidFill>
                          <a:schemeClr val="accent1"/>
                        </a:solidFill>
                      </a:endParaRPr>
                    </a:p>
                    <a:p>
                      <a:endParaRPr lang="en-US" sz="1600" dirty="0">
                        <a:solidFill>
                          <a:schemeClr val="accent1"/>
                        </a:solidFill>
                      </a:endParaRPr>
                    </a:p>
                    <a:p>
                      <a:endParaRPr lang="en-US" sz="1600" dirty="0">
                        <a:solidFill>
                          <a:schemeClr val="accent1"/>
                        </a:solidFill>
                      </a:endParaRPr>
                    </a:p>
                    <a:p>
                      <a:r>
                        <a:rPr lang="en-US" sz="1600" dirty="0">
                          <a:solidFill>
                            <a:schemeClr val="accent1"/>
                          </a:solidFill>
                        </a:rPr>
                        <a:t>(</a:t>
                      </a:r>
                      <a:r>
                        <a:rPr lang="en-US" sz="1600" dirty="0" err="1">
                          <a:solidFill>
                            <a:schemeClr val="accent1"/>
                          </a:solidFill>
                        </a:rPr>
                        <a:t>mAP</a:t>
                      </a:r>
                      <a:r>
                        <a:rPr lang="en-US" sz="1600" dirty="0">
                          <a:solidFill>
                            <a:schemeClr val="accent1"/>
                          </a:solidFill>
                        </a:rPr>
                        <a:t>) about 12% for small images</a:t>
                      </a:r>
                    </a:p>
                    <a:p>
                      <a:endParaRPr lang="en-US" sz="1600" dirty="0">
                        <a:solidFill>
                          <a:schemeClr val="accent1"/>
                        </a:solidFill>
                      </a:endParaRPr>
                    </a:p>
                    <a:p>
                      <a:r>
                        <a:rPr lang="en-US" sz="1600" dirty="0">
                          <a:solidFill>
                            <a:schemeClr val="accent1"/>
                          </a:solidFill>
                        </a:rPr>
                        <a:t>34.63% for images enhanced using SR</a:t>
                      </a:r>
                    </a:p>
                  </a:txBody>
                  <a:tcPr marL="121920" marR="121920" marT="60960" marB="60960">
                    <a:lnL w="28575" cap="flat" cmpd="sng" algn="ctr">
                      <a:noFill/>
                      <a:prstDash val="dot"/>
                      <a:round/>
                      <a:headEnd type="none" w="med" len="med"/>
                      <a:tailEnd type="none" w="med" len="med"/>
                    </a:lnL>
                    <a:lnR w="28575" cap="flat" cmpd="sng" algn="ctr">
                      <a:noFill/>
                      <a:prstDash val="dot"/>
                      <a:round/>
                      <a:headEnd type="none" w="med" len="med"/>
                      <a:tailEnd type="none" w="med" len="med"/>
                    </a:lnR>
                    <a:lnT w="28575" cap="flat" cmpd="sng" algn="ctr">
                      <a:noFill/>
                      <a:prstDash val="dot"/>
                      <a:round/>
                      <a:headEnd type="none" w="med" len="med"/>
                      <a:tailEnd type="none" w="med" len="med"/>
                    </a:lnT>
                    <a:lnB w="28575" cap="flat" cmpd="sng" algn="ctr">
                      <a:noFill/>
                      <a:prstDash val="dot"/>
                      <a:round/>
                      <a:headEnd type="none" w="med" len="med"/>
                      <a:tailEnd type="none" w="med" len="med"/>
                    </a:lnB>
                    <a:solidFill>
                      <a:schemeClr val="bg2">
                        <a:lumMod val="50000"/>
                      </a:schemeClr>
                    </a:solidFill>
                  </a:tcPr>
                </a:tc>
                <a:extLst>
                  <a:ext uri="{0D108BD9-81ED-4DB2-BD59-A6C34878D82A}">
                    <a16:rowId xmlns:a16="http://schemas.microsoft.com/office/drawing/2014/main" val="10000"/>
                  </a:ext>
                </a:extLst>
              </a:tr>
            </a:tbl>
          </a:graphicData>
        </a:graphic>
      </p:graphicFrame>
      <p:cxnSp>
        <p:nvCxnSpPr>
          <p:cNvPr id="8" name="Straight Connector 7"/>
          <p:cNvCxnSpPr/>
          <p:nvPr/>
        </p:nvCxnSpPr>
        <p:spPr>
          <a:xfrm flipH="1" flipV="1">
            <a:off x="821965" y="1596572"/>
            <a:ext cx="9753601"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821964" y="3244799"/>
            <a:ext cx="9753603"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332938" y="108629"/>
            <a:ext cx="4731657" cy="666786"/>
          </a:xfrm>
          <a:prstGeom prst="rect">
            <a:avLst/>
          </a:prstGeom>
          <a:noFill/>
        </p:spPr>
        <p:txBody>
          <a:bodyPr wrap="square" rtlCol="0">
            <a:spAutoFit/>
          </a:bodyPr>
          <a:lstStyle/>
          <a:p>
            <a:pPr algn="ctr"/>
            <a:r>
              <a:rPr lang="en-US" sz="3733" b="1" dirty="0">
                <a:solidFill>
                  <a:schemeClr val="accent1"/>
                </a:solidFill>
              </a:rPr>
              <a:t>Detection</a:t>
            </a:r>
            <a:endParaRPr lang="en-US" sz="2400" b="1" dirty="0">
              <a:solidFill>
                <a:schemeClr val="accent1"/>
              </a:solidFill>
            </a:endParaRPr>
          </a:p>
        </p:txBody>
      </p:sp>
      <p:cxnSp>
        <p:nvCxnSpPr>
          <p:cNvPr id="27" name="Straight Connector 26"/>
          <p:cNvCxnSpPr/>
          <p:nvPr/>
        </p:nvCxnSpPr>
        <p:spPr>
          <a:xfrm>
            <a:off x="821964" y="4729329"/>
            <a:ext cx="975360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500010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852523" y="963605"/>
          <a:ext cx="9753603" cy="5279575"/>
        </p:xfrm>
        <a:graphic>
          <a:graphicData uri="http://schemas.openxmlformats.org/drawingml/2006/table">
            <a:tbl>
              <a:tblPr firstRow="1" bandRow="1"/>
              <a:tblGrid>
                <a:gridCol w="2438401">
                  <a:extLst>
                    <a:ext uri="{9D8B030D-6E8A-4147-A177-3AD203B41FA5}">
                      <a16:colId xmlns:a16="http://schemas.microsoft.com/office/drawing/2014/main" val="20000"/>
                    </a:ext>
                  </a:extLst>
                </a:gridCol>
                <a:gridCol w="2972528">
                  <a:extLst>
                    <a:ext uri="{9D8B030D-6E8A-4147-A177-3AD203B41FA5}">
                      <a16:colId xmlns:a16="http://schemas.microsoft.com/office/drawing/2014/main" val="20001"/>
                    </a:ext>
                  </a:extLst>
                </a:gridCol>
                <a:gridCol w="2124891">
                  <a:extLst>
                    <a:ext uri="{9D8B030D-6E8A-4147-A177-3AD203B41FA5}">
                      <a16:colId xmlns:a16="http://schemas.microsoft.com/office/drawing/2014/main" val="20002"/>
                    </a:ext>
                  </a:extLst>
                </a:gridCol>
                <a:gridCol w="2217783">
                  <a:extLst>
                    <a:ext uri="{9D8B030D-6E8A-4147-A177-3AD203B41FA5}">
                      <a16:colId xmlns:a16="http://schemas.microsoft.com/office/drawing/2014/main" val="20003"/>
                    </a:ext>
                  </a:extLst>
                </a:gridCol>
              </a:tblGrid>
              <a:tr h="5279575">
                <a:tc>
                  <a:txBody>
                    <a:bodyPr/>
                    <a:lstStyle/>
                    <a:p>
                      <a:r>
                        <a:rPr lang="en-US" sz="2400" b="1" dirty="0">
                          <a:solidFill>
                            <a:schemeClr val="accent1"/>
                          </a:solidFill>
                        </a:rPr>
                        <a:t>Papers</a:t>
                      </a:r>
                      <a:r>
                        <a:rPr lang="en-US" sz="2400" b="1" baseline="0" dirty="0">
                          <a:solidFill>
                            <a:schemeClr val="accent1"/>
                          </a:solidFill>
                        </a:rPr>
                        <a:t>                                                                                                        </a:t>
                      </a:r>
                      <a:endParaRPr lang="en-US" sz="2400" b="1" dirty="0">
                        <a:solidFill>
                          <a:schemeClr val="accent1"/>
                        </a:solidFil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0" dirty="0">
                          <a:solidFill>
                            <a:schemeClr val="tx2"/>
                          </a:solidFill>
                          <a:latin typeface="Century" panose="02040604050505020304" pitchFamily="18" charset="0"/>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600" b="0" dirty="0">
                        <a:solidFill>
                          <a:schemeClr val="tx2"/>
                        </a:solidFill>
                        <a:latin typeface="Century" panose="020406040505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100" dirty="0">
                          <a:solidFill>
                            <a:schemeClr val="accent1"/>
                          </a:solidFill>
                          <a:latin typeface="Century" panose="02040604050505020304" pitchFamily="18" charset="0"/>
                        </a:rPr>
                        <a:t>[4] (2020)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2100" b="0" dirty="0">
                        <a:solidFill>
                          <a:schemeClr val="accent1"/>
                        </a:solidFill>
                        <a:latin typeface="Century" panose="020406040505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600" b="0" dirty="0">
                        <a:solidFill>
                          <a:schemeClr val="tx2"/>
                        </a:solidFill>
                        <a:latin typeface="Century" panose="020406040505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1" u="sng" dirty="0">
                          <a:solidFill>
                            <a:schemeClr val="tx2"/>
                          </a:solidFill>
                          <a:latin typeface="Montserrat"/>
                          <a:ea typeface="Montserrat"/>
                          <a:cs typeface="Montserrat"/>
                          <a:sym typeface="Montserrat"/>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600" b="1" u="sng" dirty="0">
                        <a:solidFill>
                          <a:schemeClr val="tx2"/>
                        </a:solidFill>
                        <a:latin typeface="Montserrat"/>
                        <a:ea typeface="Montserrat"/>
                        <a:cs typeface="Montserrat"/>
                        <a:sym typeface="Montserrat"/>
                      </a:endParaRPr>
                    </a:p>
                    <a:p>
                      <a:r>
                        <a:rPr lang="en-US" sz="2100" dirty="0">
                          <a:solidFill>
                            <a:schemeClr val="accent1"/>
                          </a:solidFill>
                          <a:latin typeface="Century" panose="02040604050505020304" pitchFamily="18" charset="0"/>
                        </a:rPr>
                        <a:t>[2] (2022)</a:t>
                      </a:r>
                    </a:p>
                    <a:p>
                      <a:endParaRPr lang="en-US" sz="1600" dirty="0">
                        <a:solidFill>
                          <a:schemeClr val="accent1"/>
                        </a:solidFill>
                      </a:endParaRPr>
                    </a:p>
                    <a:p>
                      <a:endParaRPr lang="en-US" sz="1600" dirty="0">
                        <a:solidFill>
                          <a:schemeClr val="accent1"/>
                        </a:solidFill>
                      </a:endParaRPr>
                    </a:p>
                    <a:p>
                      <a:endParaRPr lang="en-US" sz="1600" dirty="0">
                        <a:solidFill>
                          <a:schemeClr val="accent1"/>
                        </a:solidFill>
                      </a:endParaRPr>
                    </a:p>
                    <a:p>
                      <a:r>
                        <a:rPr lang="en-US" sz="1600" dirty="0">
                          <a:solidFill>
                            <a:schemeClr val="accent1"/>
                          </a:solidFill>
                        </a:rPr>
                        <a:t> </a:t>
                      </a:r>
                    </a:p>
                    <a:p>
                      <a:r>
                        <a:rPr lang="en-US" sz="1600" baseline="0" dirty="0">
                          <a:solidFill>
                            <a:schemeClr val="accent1"/>
                          </a:solidFill>
                        </a:rPr>
                        <a:t>                          </a:t>
                      </a:r>
                      <a:endParaRPr lang="en-US" sz="1600" dirty="0">
                        <a:solidFill>
                          <a:schemeClr val="accent1"/>
                        </a:solidFill>
                      </a:endParaRPr>
                    </a:p>
                    <a:p>
                      <a:r>
                        <a:rPr lang="en-US" sz="2100" dirty="0">
                          <a:solidFill>
                            <a:schemeClr val="accent1"/>
                          </a:solidFill>
                          <a:latin typeface="Century" panose="02040604050505020304" pitchFamily="18" charset="0"/>
                        </a:rPr>
                        <a:t>[5] (2023)</a:t>
                      </a:r>
                    </a:p>
                  </a:txBody>
                  <a:tcPr marL="121920" marR="121920" marT="60960" marB="60960">
                    <a:solidFill>
                      <a:schemeClr val="bg2">
                        <a:lumMod val="50000"/>
                      </a:schemeClr>
                    </a:solidFill>
                  </a:tcPr>
                </a:tc>
                <a:tc>
                  <a:txBody>
                    <a:bodyPr/>
                    <a:lstStyle/>
                    <a:p>
                      <a:r>
                        <a:rPr lang="en-US" sz="2400" b="1" dirty="0">
                          <a:solidFill>
                            <a:schemeClr val="accent1"/>
                          </a:solidFill>
                        </a:rPr>
                        <a:t>Dataset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600" b="0" dirty="0">
                        <a:solidFill>
                          <a:schemeClr val="tx2"/>
                        </a:solidFill>
                        <a:latin typeface="Century" panose="02040604050505020304" pitchFamily="18" charset="0"/>
                      </a:endParaRPr>
                    </a:p>
                    <a:p>
                      <a:endParaRPr lang="en-US" sz="1600" b="1" dirty="0">
                        <a:solidFill>
                          <a:schemeClr val="accent1"/>
                        </a:solidFill>
                        <a:latin typeface="Century" panose="02040604050505020304" pitchFamily="18" charset="0"/>
                      </a:endParaRPr>
                    </a:p>
                    <a:p>
                      <a:r>
                        <a:rPr lang="en-US" sz="1600" b="1" dirty="0">
                          <a:solidFill>
                            <a:schemeClr val="accent1"/>
                          </a:solidFill>
                          <a:latin typeface="Century" panose="02040604050505020304" pitchFamily="18" charset="0"/>
                        </a:rPr>
                        <a:t>Custom</a:t>
                      </a:r>
                      <a:r>
                        <a:rPr lang="en-US" sz="1600" b="1" baseline="0" dirty="0">
                          <a:solidFill>
                            <a:schemeClr val="accent1"/>
                          </a:solidFill>
                          <a:latin typeface="Century" panose="02040604050505020304" pitchFamily="18" charset="0"/>
                        </a:rPr>
                        <a:t> dataset</a:t>
                      </a:r>
                    </a:p>
                    <a:p>
                      <a:endParaRPr lang="en-US" sz="1600" b="1" baseline="0" dirty="0">
                        <a:solidFill>
                          <a:schemeClr val="accent1"/>
                        </a:solidFill>
                        <a:latin typeface="Century" panose="02040604050505020304" pitchFamily="18" charset="0"/>
                      </a:endParaRPr>
                    </a:p>
                    <a:p>
                      <a:endParaRPr lang="en-US" sz="1600" b="1" baseline="0" dirty="0">
                        <a:solidFill>
                          <a:schemeClr val="accent1"/>
                        </a:solidFill>
                        <a:latin typeface="Century" panose="02040604050505020304" pitchFamily="18" charset="0"/>
                      </a:endParaRPr>
                    </a:p>
                    <a:p>
                      <a:endParaRPr lang="en-US" sz="1600" b="1" baseline="0" dirty="0">
                        <a:solidFill>
                          <a:schemeClr val="accent1"/>
                        </a:solidFill>
                        <a:latin typeface="Century" panose="02040604050505020304" pitchFamily="18" charset="0"/>
                      </a:endParaRPr>
                    </a:p>
                    <a:p>
                      <a:endParaRPr lang="en-US" sz="1600" b="1" baseline="0" dirty="0">
                        <a:solidFill>
                          <a:schemeClr val="accent1"/>
                        </a:solidFill>
                        <a:latin typeface="Century" panose="02040604050505020304" pitchFamily="18" charset="0"/>
                      </a:endParaRPr>
                    </a:p>
                    <a:p>
                      <a:r>
                        <a:rPr lang="en-US" sz="1600" b="1" baseline="0" dirty="0">
                          <a:solidFill>
                            <a:schemeClr val="accent1"/>
                          </a:solidFill>
                          <a:latin typeface="Century" panose="02040604050505020304" pitchFamily="18" charset="0"/>
                        </a:rPr>
                        <a:t>Custom dataset</a:t>
                      </a:r>
                    </a:p>
                    <a:p>
                      <a:endParaRPr lang="en-US" sz="1600" dirty="0">
                        <a:solidFill>
                          <a:schemeClr val="accent1"/>
                        </a:solidFill>
                      </a:endParaRPr>
                    </a:p>
                    <a:p>
                      <a:endParaRPr lang="en-US" sz="1600" dirty="0">
                        <a:solidFill>
                          <a:schemeClr val="accent1"/>
                        </a:solidFill>
                      </a:endParaRPr>
                    </a:p>
                    <a:p>
                      <a:endParaRPr lang="en-US" sz="1600" b="1" dirty="0">
                        <a:solidFill>
                          <a:schemeClr val="accent1"/>
                        </a:solidFill>
                        <a:latin typeface="Century" panose="02040604050505020304" pitchFamily="18" charset="0"/>
                      </a:endParaRPr>
                    </a:p>
                    <a:p>
                      <a:endParaRPr lang="en-US" sz="1600" b="1" dirty="0">
                        <a:solidFill>
                          <a:schemeClr val="accent1"/>
                        </a:solidFill>
                        <a:latin typeface="Century" panose="02040604050505020304" pitchFamily="18" charset="0"/>
                      </a:endParaRPr>
                    </a:p>
                    <a:p>
                      <a:endParaRPr lang="en-US" sz="1600" b="1" dirty="0">
                        <a:solidFill>
                          <a:schemeClr val="accent1"/>
                        </a:solidFill>
                        <a:latin typeface="Century" panose="02040604050505020304" pitchFamily="18" charset="0"/>
                      </a:endParaRPr>
                    </a:p>
                    <a:p>
                      <a:endParaRPr lang="en-US" sz="1600" b="1" dirty="0">
                        <a:solidFill>
                          <a:schemeClr val="accent1"/>
                        </a:solidFill>
                        <a:latin typeface="Century" panose="02040604050505020304" pitchFamily="18" charset="0"/>
                      </a:endParaRPr>
                    </a:p>
                    <a:p>
                      <a:r>
                        <a:rPr lang="en-US" sz="1600" b="1" dirty="0">
                          <a:solidFill>
                            <a:schemeClr val="accent1"/>
                          </a:solidFill>
                          <a:latin typeface="Century" panose="02040604050505020304" pitchFamily="18" charset="0"/>
                        </a:rPr>
                        <a:t>Custom</a:t>
                      </a:r>
                      <a:r>
                        <a:rPr lang="en-US" sz="1600" b="1" baseline="0" dirty="0">
                          <a:solidFill>
                            <a:schemeClr val="accent1"/>
                          </a:solidFill>
                          <a:latin typeface="Century" panose="02040604050505020304" pitchFamily="18" charset="0"/>
                        </a:rPr>
                        <a:t> dataset </a:t>
                      </a:r>
                      <a:r>
                        <a:rPr lang="en-US" sz="1600" dirty="0">
                          <a:solidFill>
                            <a:schemeClr val="accent1"/>
                          </a:solidFill>
                        </a:rPr>
                        <a:t>recorded with 3 overlapping</a:t>
                      </a:r>
                      <a:endParaRPr lang="en-US" sz="1600" b="1" dirty="0">
                        <a:solidFill>
                          <a:schemeClr val="accent1"/>
                        </a:solidFill>
                        <a:latin typeface="Century" panose="02040604050505020304" pitchFamily="18" charset="0"/>
                      </a:endParaRPr>
                    </a:p>
                  </a:txBody>
                  <a:tcPr marL="121920" marR="121920" marT="60960" marB="60960">
                    <a:solidFill>
                      <a:schemeClr val="bg2">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FFFFFF"/>
                          </a:solidFill>
                          <a:effectLst/>
                          <a:uLnTx/>
                          <a:uFillTx/>
                          <a:latin typeface="Arial"/>
                          <a:cs typeface="Arial"/>
                          <a:sym typeface="Arial"/>
                        </a:rPr>
                        <a:t>Methods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dirty="0">
                        <a:ln>
                          <a:noFill/>
                        </a:ln>
                        <a:solidFill>
                          <a:srgbClr val="FFFFFF"/>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FFFFFF"/>
                          </a:solidFill>
                          <a:effectLst/>
                          <a:uLnTx/>
                          <a:uFillTx/>
                          <a:latin typeface="Arial"/>
                          <a:cs typeface="Arial"/>
                          <a:sym typeface="Arial"/>
                        </a:rPr>
                        <a:t>Image Annotation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0" i="0" u="none" strike="noStrike" kern="0" cap="none" spc="0" normalizeH="0" baseline="0" noProof="0" dirty="0">
                        <a:ln>
                          <a:noFill/>
                        </a:ln>
                        <a:solidFill>
                          <a:srgbClr val="FFFFFF"/>
                        </a:solidFill>
                        <a:effectLst/>
                        <a:uLnTx/>
                        <a:uFillTx/>
                        <a:latin typeface="Century" panose="02040604050505020304" pitchFamily="18"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FFFFFF"/>
                          </a:solidFill>
                          <a:effectLst/>
                          <a:uLnTx/>
                          <a:uFillTx/>
                          <a:latin typeface="Arial"/>
                          <a:cs typeface="Arial"/>
                          <a:sym typeface="Arial"/>
                        </a:rPr>
                        <a:t>Deep SORT</a:t>
                      </a:r>
                      <a:endParaRPr kumimoji="0" lang="en-US" sz="1600" b="0" i="0" u="none" strike="noStrike" kern="0" cap="none" spc="0" normalizeH="0" baseline="0" noProof="0" dirty="0">
                        <a:ln>
                          <a:noFill/>
                        </a:ln>
                        <a:solidFill>
                          <a:srgbClr val="FFFFFF"/>
                        </a:solidFill>
                        <a:effectLst/>
                        <a:uLnTx/>
                        <a:uFillTx/>
                        <a:latin typeface="Century" panose="02040604050505020304" pitchFamily="18" charset="0"/>
                        <a:ea typeface="DM Sans"/>
                        <a:cs typeface="DM Sans"/>
                        <a:sym typeface="DM San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0" i="0" u="none" strike="noStrike" kern="0" cap="none" spc="0" normalizeH="0" baseline="0" noProof="0" dirty="0">
                        <a:ln>
                          <a:noFill/>
                        </a:ln>
                        <a:solidFill>
                          <a:srgbClr val="FFFFFF"/>
                        </a:solidFill>
                        <a:effectLst/>
                        <a:uLnTx/>
                        <a:uFillTx/>
                        <a:latin typeface="Century" panose="02040604050505020304" pitchFamily="18" charset="0"/>
                        <a:cs typeface="Arial"/>
                        <a:sym typeface="DM San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FFFFFF"/>
                          </a:solidFill>
                          <a:effectLst/>
                          <a:uLnTx/>
                          <a:uFillTx/>
                          <a:latin typeface="Century" panose="02040604050505020304" pitchFamily="18" charset="0"/>
                          <a:cs typeface="Arial"/>
                          <a:sym typeface="DM Sans"/>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FFFFFF"/>
                          </a:solidFill>
                          <a:effectLst/>
                          <a:uLnTx/>
                          <a:uFillTx/>
                          <a:latin typeface="Arial"/>
                          <a:cs typeface="Arial"/>
                          <a:sym typeface="Arial"/>
                        </a:rPr>
                        <a:t>                              Mean shift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0" i="0" u="none" strike="noStrike" kern="0" cap="none" spc="0" normalizeH="0" baseline="0" noProof="0" dirty="0">
                        <a:ln>
                          <a:noFill/>
                        </a:ln>
                        <a:solidFill>
                          <a:srgbClr val="FFFFFF"/>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0" i="0" u="none" strike="noStrike" kern="0" cap="none" spc="0" normalizeH="0" baseline="0" noProof="0" dirty="0">
                        <a:ln>
                          <a:noFill/>
                        </a:ln>
                        <a:solidFill>
                          <a:srgbClr val="FFFFFF"/>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0" i="0" u="none" strike="noStrike" kern="0" cap="none" spc="0" normalizeH="0" baseline="0" noProof="0" dirty="0">
                        <a:ln>
                          <a:noFill/>
                        </a:ln>
                        <a:solidFill>
                          <a:srgbClr val="FFFFFF"/>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FFFFFF"/>
                          </a:solidFill>
                          <a:effectLst/>
                          <a:uLnTx/>
                          <a:uFillTx/>
                          <a:latin typeface="Arial"/>
                          <a:cs typeface="Arial"/>
                          <a:sym typeface="Arial"/>
                        </a:rPr>
                        <a:t>Deep Affinity Network (DAN)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0" i="0" u="none" strike="noStrike" kern="0" cap="none" spc="0" normalizeH="0" baseline="0" noProof="0" dirty="0">
                        <a:ln>
                          <a:noFill/>
                        </a:ln>
                        <a:solidFill>
                          <a:srgbClr val="FFFFFF"/>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FFFFFF"/>
                          </a:solidFill>
                          <a:effectLst/>
                          <a:uLnTx/>
                          <a:uFillTx/>
                          <a:latin typeface="Arial"/>
                          <a:cs typeface="Arial"/>
                          <a:sym typeface="Arial"/>
                        </a:rPr>
                        <a:t>Bounding box coordinates</a:t>
                      </a:r>
                    </a:p>
                    <a:p>
                      <a:endParaRPr lang="en-US" sz="1600" dirty="0">
                        <a:solidFill>
                          <a:schemeClr val="accent1"/>
                        </a:solidFill>
                      </a:endParaRPr>
                    </a:p>
                  </a:txBody>
                  <a:tcPr marL="121920" marR="121920" marT="60960" marB="60960">
                    <a:lnR w="28575" cap="flat" cmpd="sng" algn="ctr">
                      <a:noFill/>
                      <a:prstDash val="dot"/>
                      <a:round/>
                      <a:headEnd type="none" w="med" len="med"/>
                      <a:tailEnd type="none" w="med" len="med"/>
                    </a:lnR>
                    <a:solidFill>
                      <a:schemeClr val="bg2">
                        <a:lumMod val="50000"/>
                      </a:schemeClr>
                    </a:solidFill>
                  </a:tcPr>
                </a:tc>
                <a:tc>
                  <a:txBody>
                    <a:bodyPr/>
                    <a:lstStyle/>
                    <a:p>
                      <a:r>
                        <a:rPr lang="en-US" sz="2400" b="1" dirty="0">
                          <a:solidFill>
                            <a:schemeClr val="accent1"/>
                          </a:solidFill>
                        </a:rPr>
                        <a:t>Accuracy</a:t>
                      </a:r>
                    </a:p>
                    <a:p>
                      <a:endParaRPr lang="en-US" sz="1600" dirty="0">
                        <a:solidFill>
                          <a:schemeClr val="accent1"/>
                        </a:solidFill>
                      </a:endParaRPr>
                    </a:p>
                    <a:p>
                      <a:endParaRPr lang="en-US" sz="1600" dirty="0">
                        <a:solidFill>
                          <a:schemeClr val="accent1"/>
                        </a:solidFill>
                      </a:endParaRPr>
                    </a:p>
                    <a:p>
                      <a:r>
                        <a:rPr lang="en-US" sz="1600" dirty="0">
                          <a:solidFill>
                            <a:schemeClr val="accent1"/>
                          </a:solidFill>
                        </a:rPr>
                        <a:t>Player Tracking  65%                                                                                        </a:t>
                      </a:r>
                    </a:p>
                    <a:p>
                      <a:endParaRPr lang="en-US" sz="1600" dirty="0">
                        <a:solidFill>
                          <a:schemeClr val="accent1"/>
                        </a:solidFill>
                      </a:endParaRPr>
                    </a:p>
                    <a:p>
                      <a:endParaRPr lang="en-US" sz="1600" dirty="0">
                        <a:solidFill>
                          <a:schemeClr val="accent1"/>
                        </a:solidFill>
                      </a:endParaRPr>
                    </a:p>
                    <a:p>
                      <a:endParaRPr lang="en-US" sz="1600" dirty="0">
                        <a:solidFill>
                          <a:schemeClr val="accent1"/>
                        </a:solidFill>
                      </a:endParaRPr>
                    </a:p>
                    <a:p>
                      <a:endParaRPr lang="en-US" sz="1600" dirty="0">
                        <a:solidFill>
                          <a:schemeClr val="accent1"/>
                        </a:solidFill>
                      </a:endParaRPr>
                    </a:p>
                    <a:p>
                      <a:r>
                        <a:rPr lang="en-US" sz="1600" dirty="0">
                          <a:solidFill>
                            <a:schemeClr val="accent1"/>
                          </a:solidFill>
                        </a:rPr>
                        <a:t>10% across frames, which is lower compared to other methods.</a:t>
                      </a:r>
                    </a:p>
                    <a:p>
                      <a:endParaRPr lang="en-US" sz="1600" dirty="0">
                        <a:solidFill>
                          <a:schemeClr val="accent1"/>
                        </a:solidFill>
                      </a:endParaRPr>
                    </a:p>
                    <a:p>
                      <a:endParaRPr lang="en-US" sz="1600" dirty="0">
                        <a:solidFill>
                          <a:schemeClr val="accent1"/>
                        </a:solidFill>
                      </a:endParaRPr>
                    </a:p>
                    <a:p>
                      <a:r>
                        <a:rPr lang="en-US" sz="1600" dirty="0">
                          <a:solidFill>
                            <a:schemeClr val="accent1"/>
                          </a:solidFill>
                        </a:rPr>
                        <a:t>Player 87%</a:t>
                      </a:r>
                    </a:p>
                    <a:p>
                      <a:r>
                        <a:rPr lang="en-US" sz="1600" dirty="0">
                          <a:solidFill>
                            <a:schemeClr val="accent1"/>
                          </a:solidFill>
                        </a:rPr>
                        <a:t>Occlusion Correction: 87.5%</a:t>
                      </a:r>
                    </a:p>
                    <a:p>
                      <a:endParaRPr lang="en-US" sz="1600" dirty="0">
                        <a:solidFill>
                          <a:schemeClr val="accent1"/>
                        </a:solidFill>
                      </a:endParaRPr>
                    </a:p>
                  </a:txBody>
                  <a:tcPr marL="121920" marR="121920" marT="60960" marB="60960">
                    <a:lnL w="28575" cap="flat" cmpd="sng" algn="ctr">
                      <a:noFill/>
                      <a:prstDash val="dot"/>
                      <a:round/>
                      <a:headEnd type="none" w="med" len="med"/>
                      <a:tailEnd type="none" w="med" len="med"/>
                    </a:lnL>
                    <a:lnR w="28575" cap="flat" cmpd="sng" algn="ctr">
                      <a:noFill/>
                      <a:prstDash val="dot"/>
                      <a:round/>
                      <a:headEnd type="none" w="med" len="med"/>
                      <a:tailEnd type="none" w="med" len="med"/>
                    </a:lnR>
                    <a:lnT w="28575" cap="flat" cmpd="sng" algn="ctr">
                      <a:noFill/>
                      <a:prstDash val="dot"/>
                      <a:round/>
                      <a:headEnd type="none" w="med" len="med"/>
                      <a:tailEnd type="none" w="med" len="med"/>
                    </a:lnT>
                    <a:lnB w="28575" cap="flat" cmpd="sng" algn="ctr">
                      <a:noFill/>
                      <a:prstDash val="dot"/>
                      <a:round/>
                      <a:headEnd type="none" w="med" len="med"/>
                      <a:tailEnd type="none" w="med" len="med"/>
                    </a:lnB>
                    <a:solidFill>
                      <a:schemeClr val="bg2">
                        <a:lumMod val="50000"/>
                      </a:schemeClr>
                    </a:solidFill>
                  </a:tcPr>
                </a:tc>
                <a:extLst>
                  <a:ext uri="{0D108BD9-81ED-4DB2-BD59-A6C34878D82A}">
                    <a16:rowId xmlns:a16="http://schemas.microsoft.com/office/drawing/2014/main" val="10000"/>
                  </a:ext>
                </a:extLst>
              </a:tr>
            </a:tbl>
          </a:graphicData>
        </a:graphic>
      </p:graphicFrame>
      <p:cxnSp>
        <p:nvCxnSpPr>
          <p:cNvPr id="8" name="Straight Connector 7"/>
          <p:cNvCxnSpPr/>
          <p:nvPr/>
        </p:nvCxnSpPr>
        <p:spPr>
          <a:xfrm flipH="1">
            <a:off x="834191" y="1576709"/>
            <a:ext cx="9790267" cy="9168"/>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424606" y="158716"/>
            <a:ext cx="4731657" cy="666786"/>
          </a:xfrm>
          <a:prstGeom prst="rect">
            <a:avLst/>
          </a:prstGeom>
          <a:noFill/>
        </p:spPr>
        <p:txBody>
          <a:bodyPr wrap="square" rtlCol="0">
            <a:spAutoFit/>
          </a:bodyPr>
          <a:lstStyle/>
          <a:p>
            <a:pPr algn="ctr"/>
            <a:r>
              <a:rPr lang="en-US" sz="3733" b="1" dirty="0">
                <a:solidFill>
                  <a:schemeClr val="accent1"/>
                </a:solidFill>
              </a:rPr>
              <a:t>Tracking </a:t>
            </a:r>
            <a:endParaRPr lang="en-US" sz="2400" b="1" dirty="0">
              <a:solidFill>
                <a:schemeClr val="accent1"/>
              </a:solidFill>
            </a:endParaRPr>
          </a:p>
        </p:txBody>
      </p:sp>
      <p:cxnSp>
        <p:nvCxnSpPr>
          <p:cNvPr id="27" name="Straight Connector 26"/>
          <p:cNvCxnSpPr/>
          <p:nvPr/>
        </p:nvCxnSpPr>
        <p:spPr>
          <a:xfrm>
            <a:off x="870855" y="2698857"/>
            <a:ext cx="975360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870855" y="4197648"/>
            <a:ext cx="975360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865513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925856" y="933147"/>
          <a:ext cx="9753603" cy="5279575"/>
        </p:xfrm>
        <a:graphic>
          <a:graphicData uri="http://schemas.openxmlformats.org/drawingml/2006/table">
            <a:tbl>
              <a:tblPr firstRow="1" bandRow="1"/>
              <a:tblGrid>
                <a:gridCol w="2438401">
                  <a:extLst>
                    <a:ext uri="{9D8B030D-6E8A-4147-A177-3AD203B41FA5}">
                      <a16:colId xmlns:a16="http://schemas.microsoft.com/office/drawing/2014/main" val="20000"/>
                    </a:ext>
                  </a:extLst>
                </a:gridCol>
                <a:gridCol w="2972528">
                  <a:extLst>
                    <a:ext uri="{9D8B030D-6E8A-4147-A177-3AD203B41FA5}">
                      <a16:colId xmlns:a16="http://schemas.microsoft.com/office/drawing/2014/main" val="20001"/>
                    </a:ext>
                  </a:extLst>
                </a:gridCol>
                <a:gridCol w="2124891">
                  <a:extLst>
                    <a:ext uri="{9D8B030D-6E8A-4147-A177-3AD203B41FA5}">
                      <a16:colId xmlns:a16="http://schemas.microsoft.com/office/drawing/2014/main" val="20002"/>
                    </a:ext>
                  </a:extLst>
                </a:gridCol>
                <a:gridCol w="2217783">
                  <a:extLst>
                    <a:ext uri="{9D8B030D-6E8A-4147-A177-3AD203B41FA5}">
                      <a16:colId xmlns:a16="http://schemas.microsoft.com/office/drawing/2014/main" val="20003"/>
                    </a:ext>
                  </a:extLst>
                </a:gridCol>
              </a:tblGrid>
              <a:tr h="5279575">
                <a:tc>
                  <a:txBody>
                    <a:bodyPr/>
                    <a:lstStyle/>
                    <a:p>
                      <a:r>
                        <a:rPr lang="en-US" sz="2400" b="1" dirty="0">
                          <a:solidFill>
                            <a:schemeClr val="accent1"/>
                          </a:solidFill>
                        </a:rPr>
                        <a:t>Papers</a:t>
                      </a:r>
                      <a:r>
                        <a:rPr lang="en-US" sz="2400" b="1" baseline="0" dirty="0">
                          <a:solidFill>
                            <a:schemeClr val="accent1"/>
                          </a:solidFill>
                        </a:rPr>
                        <a:t>  </a:t>
                      </a:r>
                      <a:r>
                        <a:rPr lang="en-US" sz="2400" baseline="0" dirty="0">
                          <a:solidFill>
                            <a:schemeClr val="accent1"/>
                          </a:solidFill>
                        </a:rPr>
                        <a:t>                                                                                                      </a:t>
                      </a:r>
                      <a:endParaRPr lang="en-US" sz="2400" dirty="0">
                        <a:solidFill>
                          <a:schemeClr val="accent1"/>
                        </a:solidFil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0" dirty="0">
                          <a:solidFill>
                            <a:schemeClr val="tx2"/>
                          </a:solidFill>
                          <a:latin typeface="Century" panose="02040604050505020304" pitchFamily="18" charset="0"/>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600" b="0" dirty="0">
                        <a:solidFill>
                          <a:schemeClr val="tx2"/>
                        </a:solidFill>
                        <a:latin typeface="Century" panose="020406040505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100" dirty="0">
                          <a:solidFill>
                            <a:schemeClr val="accent1"/>
                          </a:solidFill>
                          <a:latin typeface="Century" panose="02040604050505020304" pitchFamily="18" charset="0"/>
                        </a:rPr>
                        <a:t>[6] (2023)</a:t>
                      </a:r>
                      <a:endParaRPr lang="en-US" sz="2100" b="1" u="sng" dirty="0">
                        <a:solidFill>
                          <a:schemeClr val="accent1"/>
                        </a:solidFill>
                        <a:latin typeface="Century" panose="02040604050505020304" pitchFamily="18" charset="0"/>
                        <a:ea typeface="Montserrat"/>
                        <a:cs typeface="Montserrat"/>
                        <a:sym typeface="Montserra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600" b="1" u="sng" dirty="0">
                        <a:solidFill>
                          <a:schemeClr val="tx2"/>
                        </a:solidFill>
                        <a:latin typeface="Century" panose="02040604050505020304" pitchFamily="18" charset="0"/>
                        <a:ea typeface="Montserrat"/>
                        <a:cs typeface="Montserrat"/>
                        <a:sym typeface="Montserrat"/>
                      </a:endParaRPr>
                    </a:p>
                    <a:p>
                      <a:endParaRPr lang="en-US" sz="1600" b="1" u="sng" dirty="0">
                        <a:solidFill>
                          <a:schemeClr val="tx2"/>
                        </a:solidFill>
                        <a:latin typeface="Century" panose="02040604050505020304" pitchFamily="18" charset="0"/>
                        <a:sym typeface="Montserrat"/>
                      </a:endParaRPr>
                    </a:p>
                    <a:p>
                      <a:endParaRPr lang="en-US" sz="1600" b="1" u="sng" dirty="0">
                        <a:solidFill>
                          <a:schemeClr val="tx2"/>
                        </a:solidFill>
                        <a:latin typeface="Century" panose="02040604050505020304" pitchFamily="18" charset="0"/>
                        <a:sym typeface="Montserrat"/>
                      </a:endParaRPr>
                    </a:p>
                    <a:p>
                      <a:endParaRPr lang="en-US" sz="1600" b="1" u="sng" dirty="0">
                        <a:solidFill>
                          <a:schemeClr val="tx2"/>
                        </a:solidFill>
                        <a:latin typeface="Century" panose="02040604050505020304" pitchFamily="18" charset="0"/>
                        <a:sym typeface="Montserrat"/>
                      </a:endParaRPr>
                    </a:p>
                    <a:p>
                      <a:endParaRPr lang="en-US" sz="1600" b="1" u="sng" dirty="0">
                        <a:solidFill>
                          <a:schemeClr val="tx2"/>
                        </a:solidFill>
                        <a:latin typeface="Century" panose="02040604050505020304" pitchFamily="18" charset="0"/>
                        <a:sym typeface="Montserrat"/>
                      </a:endParaRPr>
                    </a:p>
                    <a:p>
                      <a:endParaRPr lang="en-US" sz="1600" b="1" u="sng" dirty="0">
                        <a:solidFill>
                          <a:schemeClr val="tx2"/>
                        </a:solidFill>
                        <a:latin typeface="Century" panose="02040604050505020304" pitchFamily="18" charset="0"/>
                        <a:sym typeface="Montserrat"/>
                      </a:endParaRPr>
                    </a:p>
                    <a:p>
                      <a:endParaRPr lang="en-US" sz="1600" b="1" u="sng" dirty="0">
                        <a:solidFill>
                          <a:schemeClr val="tx2"/>
                        </a:solidFill>
                        <a:latin typeface="Century" panose="02040604050505020304" pitchFamily="18" charset="0"/>
                        <a:sym typeface="Montserrat"/>
                      </a:endParaRPr>
                    </a:p>
                    <a:p>
                      <a:r>
                        <a:rPr lang="en-US" sz="2100" dirty="0">
                          <a:solidFill>
                            <a:schemeClr val="accent1"/>
                          </a:solidFill>
                          <a:latin typeface="Century" panose="02040604050505020304" pitchFamily="18" charset="0"/>
                        </a:rPr>
                        <a:t>[7] (2023)</a:t>
                      </a:r>
                    </a:p>
                  </a:txBody>
                  <a:tcPr marL="121920" marR="121920" marT="60960" marB="60960">
                    <a:solidFill>
                      <a:schemeClr val="bg2">
                        <a:lumMod val="50000"/>
                      </a:schemeClr>
                    </a:solidFill>
                  </a:tcPr>
                </a:tc>
                <a:tc>
                  <a:txBody>
                    <a:bodyPr/>
                    <a:lstStyle/>
                    <a:p>
                      <a:r>
                        <a:rPr lang="en-US" sz="2400" b="1" i="0" dirty="0">
                          <a:solidFill>
                            <a:schemeClr val="accent1"/>
                          </a:solidFill>
                        </a:rPr>
                        <a:t>Dataset</a:t>
                      </a:r>
                      <a:r>
                        <a:rPr lang="en-US" sz="2400" dirty="0">
                          <a:solidFill>
                            <a:schemeClr val="accent1"/>
                          </a:solidFil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600" b="0" dirty="0">
                        <a:solidFill>
                          <a:schemeClr val="tx2"/>
                        </a:solidFill>
                        <a:latin typeface="Century" panose="020406040505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600" b="0" dirty="0">
                        <a:solidFill>
                          <a:schemeClr val="tx2"/>
                        </a:solidFill>
                        <a:latin typeface="Century" panose="02040604050505020304" pitchFamily="18" charset="0"/>
                      </a:endParaRPr>
                    </a:p>
                    <a:p>
                      <a:r>
                        <a:rPr lang="en-US" sz="1600" dirty="0">
                          <a:solidFill>
                            <a:schemeClr val="accent1"/>
                          </a:solidFill>
                          <a:latin typeface="Century" panose="02040604050505020304" pitchFamily="18" charset="0"/>
                        </a:rPr>
                        <a:t>1300 images of soccer matches</a:t>
                      </a:r>
                      <a:endParaRPr lang="en-US" sz="1600" b="1" baseline="0" dirty="0">
                        <a:solidFill>
                          <a:schemeClr val="accent1"/>
                        </a:solidFill>
                        <a:latin typeface="Century" panose="02040604050505020304" pitchFamily="18" charset="0"/>
                      </a:endParaRPr>
                    </a:p>
                    <a:p>
                      <a:endParaRPr lang="en-US" sz="1600" b="1" baseline="0" dirty="0">
                        <a:solidFill>
                          <a:schemeClr val="accent1"/>
                        </a:solidFill>
                        <a:latin typeface="Century" panose="02040604050505020304" pitchFamily="18" charset="0"/>
                      </a:endParaRPr>
                    </a:p>
                    <a:p>
                      <a:endParaRPr lang="en-US" sz="1600" b="1" baseline="0" dirty="0">
                        <a:solidFill>
                          <a:schemeClr val="accent1"/>
                        </a:solidFill>
                        <a:latin typeface="Century" panose="02040604050505020304" pitchFamily="18" charset="0"/>
                      </a:endParaRPr>
                    </a:p>
                    <a:p>
                      <a:endParaRPr lang="en-US" sz="1600" b="1" baseline="0" dirty="0">
                        <a:solidFill>
                          <a:schemeClr val="accent1"/>
                        </a:solidFill>
                        <a:latin typeface="Century" panose="02040604050505020304" pitchFamily="18" charset="0"/>
                      </a:endParaRPr>
                    </a:p>
                    <a:p>
                      <a:endParaRPr lang="en-US" sz="1600" b="1" baseline="0" dirty="0">
                        <a:solidFill>
                          <a:schemeClr val="accent1"/>
                        </a:solidFill>
                        <a:latin typeface="Century" panose="02040604050505020304" pitchFamily="18" charset="0"/>
                      </a:endParaRPr>
                    </a:p>
                    <a:p>
                      <a:endParaRPr lang="en-US" sz="1600" b="1" baseline="0" dirty="0">
                        <a:solidFill>
                          <a:schemeClr val="accent1"/>
                        </a:solidFill>
                        <a:latin typeface="Century" panose="02040604050505020304" pitchFamily="18" charset="0"/>
                      </a:endParaRPr>
                    </a:p>
                    <a:p>
                      <a:endParaRPr lang="en-US" sz="1600" b="1" baseline="0" dirty="0">
                        <a:solidFill>
                          <a:schemeClr val="accent1"/>
                        </a:solidFill>
                        <a:latin typeface="Century" panose="02040604050505020304" pitchFamily="18" charset="0"/>
                      </a:endParaRPr>
                    </a:p>
                    <a:p>
                      <a:r>
                        <a:rPr lang="en-US" sz="1600" b="0" baseline="0" dirty="0">
                          <a:solidFill>
                            <a:schemeClr val="accent1"/>
                          </a:solidFill>
                          <a:latin typeface="Century" panose="02040604050505020304" pitchFamily="18" charset="0"/>
                        </a:rPr>
                        <a:t>Custom dataset with over 6,5000 images </a:t>
                      </a:r>
                    </a:p>
                  </a:txBody>
                  <a:tcPr marL="121920" marR="121920" marT="60960" marB="60960">
                    <a:solidFill>
                      <a:schemeClr val="bg2">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FFFFFF"/>
                          </a:solidFill>
                          <a:effectLst/>
                          <a:uLnTx/>
                          <a:uFillTx/>
                          <a:latin typeface="Arial"/>
                          <a:cs typeface="Arial"/>
                          <a:sym typeface="Arial"/>
                        </a:rPr>
                        <a:t>Methods</a:t>
                      </a:r>
                      <a:r>
                        <a:rPr kumimoji="0" lang="en-US" sz="2400" b="0" i="0" u="none" strike="noStrike" kern="0" cap="none" spc="0" normalizeH="0" baseline="0" noProof="0" dirty="0">
                          <a:ln>
                            <a:noFill/>
                          </a:ln>
                          <a:solidFill>
                            <a:srgbClr val="FFFFFF"/>
                          </a:solidFill>
                          <a:effectLst/>
                          <a:uLnTx/>
                          <a:uFillTx/>
                          <a:latin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dirty="0">
                        <a:ln>
                          <a:noFill/>
                        </a:ln>
                        <a:solidFill>
                          <a:srgbClr val="FFFFFF"/>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FFFFFF"/>
                          </a:solidFill>
                          <a:effectLst/>
                          <a:uLnTx/>
                          <a:uFillTx/>
                          <a:latin typeface="Century" panose="02040604050505020304" pitchFamily="18" charset="0"/>
                          <a:cs typeface="Arial"/>
                          <a:sym typeface="Arial"/>
                        </a:rPr>
                        <a:t>YOLOv7</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0" i="0" u="none" strike="noStrike" kern="0" cap="none" spc="0" normalizeH="0" baseline="0" noProof="0" dirty="0">
                        <a:ln>
                          <a:noFill/>
                        </a:ln>
                        <a:solidFill>
                          <a:srgbClr val="FFFFFF"/>
                        </a:solidFill>
                        <a:effectLst/>
                        <a:uLnTx/>
                        <a:uFillTx/>
                        <a:latin typeface="Century" panose="02040604050505020304" pitchFamily="18"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FFFFFF"/>
                          </a:solidFill>
                          <a:effectLst/>
                          <a:uLnTx/>
                          <a:uFillTx/>
                          <a:latin typeface="Century" panose="02040604050505020304" pitchFamily="18" charset="0"/>
                          <a:cs typeface="Arial"/>
                          <a:sym typeface="Arial"/>
                        </a:rPr>
                        <a:t>Improved Color Coherence Vector (ICCV)</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0" i="0" u="none" strike="noStrike" kern="0" cap="none" spc="0" normalizeH="0" baseline="0" noProof="0" dirty="0">
                        <a:ln>
                          <a:noFill/>
                        </a:ln>
                        <a:solidFill>
                          <a:srgbClr val="FFFFFF"/>
                        </a:solidFill>
                        <a:effectLst/>
                        <a:uLnTx/>
                        <a:uFillTx/>
                        <a:latin typeface="Century" panose="02040604050505020304" pitchFamily="18" charset="0"/>
                        <a:ea typeface="DM Sans"/>
                        <a:cs typeface="DM Sans"/>
                        <a:sym typeface="DM San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FFFFFF"/>
                          </a:solidFill>
                          <a:effectLst/>
                          <a:uLnTx/>
                          <a:uFillTx/>
                          <a:latin typeface="Century" panose="02040604050505020304" pitchFamily="18" charset="0"/>
                          <a:cs typeface="Arial"/>
                          <a:sym typeface="Arial"/>
                        </a:rPr>
                        <a:t>K- NN Classifier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0" i="0" u="none" strike="noStrike" kern="0" cap="none" spc="0" normalizeH="0" baseline="0" noProof="0" dirty="0">
                        <a:ln>
                          <a:noFill/>
                        </a:ln>
                        <a:solidFill>
                          <a:srgbClr val="FFFFFF"/>
                        </a:solidFill>
                        <a:effectLst/>
                        <a:uLnTx/>
                        <a:uFillTx/>
                        <a:latin typeface="Century" panose="02040604050505020304" pitchFamily="18" charset="0"/>
                        <a:ea typeface="DM Sans"/>
                        <a:cs typeface="DM Sans"/>
                        <a:sym typeface="DM San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FFFFFF"/>
                          </a:solidFill>
                          <a:effectLst/>
                          <a:uLnTx/>
                          <a:uFillTx/>
                          <a:latin typeface="Century" panose="02040604050505020304" pitchFamily="18" charset="0"/>
                          <a:cs typeface="Arial"/>
                          <a:sym typeface="Arial"/>
                        </a:rPr>
                        <a:t>CAEs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0" i="0" u="none" strike="noStrike" kern="0" cap="none" spc="0" normalizeH="0" baseline="0" noProof="0" dirty="0">
                        <a:ln>
                          <a:noFill/>
                        </a:ln>
                        <a:solidFill>
                          <a:srgbClr val="FFFFFF"/>
                        </a:solidFill>
                        <a:effectLst/>
                        <a:uLnTx/>
                        <a:uFillTx/>
                        <a:latin typeface="Century" panose="02040604050505020304" pitchFamily="18" charset="0"/>
                        <a:ea typeface="DM Sans"/>
                        <a:cs typeface="DM Sans"/>
                        <a:sym typeface="DM San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FFFFFF"/>
                          </a:solidFill>
                          <a:effectLst/>
                          <a:uLnTx/>
                          <a:uFillTx/>
                          <a:latin typeface="Century" panose="02040604050505020304" pitchFamily="18" charset="0"/>
                          <a:cs typeface="Arial"/>
                          <a:sym typeface="Arial"/>
                        </a:rPr>
                        <a:t>A modified YOLOv5</a:t>
                      </a:r>
                      <a:endParaRPr kumimoji="0" lang="en-US" sz="1600" b="0" i="0" u="none" strike="noStrike" kern="0" cap="none" spc="0" normalizeH="0" baseline="0" noProof="0" dirty="0">
                        <a:ln>
                          <a:noFill/>
                        </a:ln>
                        <a:solidFill>
                          <a:srgbClr val="FFFFFF"/>
                        </a:solidFill>
                        <a:effectLst/>
                        <a:uLnTx/>
                        <a:uFillTx/>
                        <a:latin typeface="Century" panose="02040604050505020304" pitchFamily="18" charset="0"/>
                        <a:ea typeface="DM Sans"/>
                        <a:cs typeface="DM Sans"/>
                        <a:sym typeface="DM Sans"/>
                      </a:endParaRPr>
                    </a:p>
                  </a:txBody>
                  <a:tcPr marL="121920" marR="121920" marT="60960" marB="60960">
                    <a:lnR w="28575" cap="flat" cmpd="sng" algn="ctr">
                      <a:noFill/>
                      <a:prstDash val="dot"/>
                      <a:round/>
                      <a:headEnd type="none" w="med" len="med"/>
                      <a:tailEnd type="none" w="med" len="med"/>
                    </a:lnR>
                    <a:solidFill>
                      <a:schemeClr val="bg2">
                        <a:lumMod val="50000"/>
                      </a:schemeClr>
                    </a:solidFill>
                  </a:tcPr>
                </a:tc>
                <a:tc>
                  <a:txBody>
                    <a:bodyPr/>
                    <a:lstStyle/>
                    <a:p>
                      <a:r>
                        <a:rPr lang="en-US" sz="2400" b="1" dirty="0">
                          <a:solidFill>
                            <a:schemeClr val="accent1"/>
                          </a:solidFill>
                          <a:latin typeface="Century" panose="02040604050505020304" pitchFamily="18" charset="0"/>
                          <a:ea typeface="DM Sans"/>
                          <a:cs typeface="DM Sans"/>
                          <a:sym typeface="DM Sans"/>
                        </a:rPr>
                        <a:t>Accuracy</a:t>
                      </a:r>
                      <a:endParaRPr lang="en-US" sz="1600" b="1" dirty="0">
                        <a:solidFill>
                          <a:schemeClr val="accent1"/>
                        </a:solidFill>
                        <a:latin typeface="Century" panose="02040604050505020304" pitchFamily="18" charset="0"/>
                        <a:ea typeface="DM Sans"/>
                        <a:cs typeface="DM Sans"/>
                        <a:sym typeface="DM Sans"/>
                      </a:endParaRPr>
                    </a:p>
                    <a:p>
                      <a:endParaRPr lang="en-US" sz="1600" b="0" dirty="0">
                        <a:solidFill>
                          <a:schemeClr val="accent1"/>
                        </a:solidFill>
                        <a:latin typeface="Century" panose="02040604050505020304" pitchFamily="18" charset="0"/>
                        <a:ea typeface="DM Sans"/>
                        <a:cs typeface="DM Sans"/>
                        <a:sym typeface="DM Sans"/>
                      </a:endParaRPr>
                    </a:p>
                    <a:p>
                      <a:endParaRPr lang="en-US" sz="1600" b="0" dirty="0">
                        <a:solidFill>
                          <a:schemeClr val="accent1"/>
                        </a:solidFill>
                        <a:latin typeface="Century" panose="02040604050505020304" pitchFamily="18" charset="0"/>
                        <a:ea typeface="DM Sans"/>
                        <a:cs typeface="DM Sans"/>
                        <a:sym typeface="DM Sans"/>
                      </a:endParaRPr>
                    </a:p>
                    <a:p>
                      <a:r>
                        <a:rPr lang="en-US" sz="1600" b="0" dirty="0">
                          <a:solidFill>
                            <a:schemeClr val="accent1"/>
                          </a:solidFill>
                          <a:latin typeface="Century" panose="02040604050505020304" pitchFamily="18" charset="0"/>
                          <a:ea typeface="DM Sans"/>
                          <a:cs typeface="DM Sans"/>
                          <a:sym typeface="DM Sans"/>
                        </a:rPr>
                        <a:t>Team 1 97.8% </a:t>
                      </a:r>
                    </a:p>
                    <a:p>
                      <a:r>
                        <a:rPr lang="en-US" sz="1600" b="0" dirty="0">
                          <a:solidFill>
                            <a:schemeClr val="accent1"/>
                          </a:solidFill>
                          <a:latin typeface="Century" panose="02040604050505020304" pitchFamily="18" charset="0"/>
                          <a:ea typeface="DM Sans"/>
                          <a:cs typeface="DM Sans"/>
                          <a:sym typeface="DM Sans"/>
                        </a:rPr>
                        <a:t>Team 2 95.9% </a:t>
                      </a:r>
                    </a:p>
                    <a:p>
                      <a:r>
                        <a:rPr lang="en-US" sz="1600" b="0" dirty="0">
                          <a:solidFill>
                            <a:schemeClr val="accent1"/>
                          </a:solidFill>
                          <a:latin typeface="Century" panose="02040604050505020304" pitchFamily="18" charset="0"/>
                          <a:ea typeface="DM Sans"/>
                          <a:cs typeface="DM Sans"/>
                          <a:sym typeface="DM Sans"/>
                        </a:rPr>
                        <a:t>Goalkeeper 1  95% </a:t>
                      </a:r>
                    </a:p>
                    <a:p>
                      <a:r>
                        <a:rPr lang="en-US" sz="1600" b="0" dirty="0">
                          <a:solidFill>
                            <a:schemeClr val="accent1"/>
                          </a:solidFill>
                          <a:latin typeface="Century" panose="02040604050505020304" pitchFamily="18" charset="0"/>
                          <a:ea typeface="DM Sans"/>
                          <a:cs typeface="DM Sans"/>
                          <a:sym typeface="DM Sans"/>
                        </a:rPr>
                        <a:t>Goalkeeper 2  90 % </a:t>
                      </a:r>
                    </a:p>
                    <a:p>
                      <a:r>
                        <a:rPr lang="en-US" sz="1600" b="0" dirty="0">
                          <a:solidFill>
                            <a:schemeClr val="accent1"/>
                          </a:solidFill>
                          <a:latin typeface="Century" panose="02040604050505020304" pitchFamily="18" charset="0"/>
                          <a:ea typeface="DM Sans"/>
                          <a:cs typeface="DM Sans"/>
                          <a:sym typeface="DM Sans"/>
                        </a:rPr>
                        <a:t>Referee  88.4% </a:t>
                      </a:r>
                    </a:p>
                    <a:p>
                      <a:endParaRPr lang="en-US" sz="1600" b="0" dirty="0">
                        <a:solidFill>
                          <a:schemeClr val="accent1"/>
                        </a:solidFill>
                        <a:latin typeface="Century" panose="02040604050505020304" pitchFamily="18" charset="0"/>
                        <a:ea typeface="DM Sans"/>
                        <a:cs typeface="DM Sans"/>
                        <a:sym typeface="DM Sans"/>
                      </a:endParaRPr>
                    </a:p>
                    <a:p>
                      <a:endParaRPr lang="en-US" sz="1600" b="0" dirty="0">
                        <a:solidFill>
                          <a:schemeClr val="accent1"/>
                        </a:solidFill>
                        <a:latin typeface="Century" panose="02040604050505020304" pitchFamily="18" charset="0"/>
                        <a:ea typeface="DM Sans"/>
                        <a:cs typeface="DM Sans"/>
                        <a:sym typeface="DM Sans"/>
                      </a:endParaRPr>
                    </a:p>
                    <a:p>
                      <a:endParaRPr lang="en-US" sz="1600" b="0" dirty="0">
                        <a:solidFill>
                          <a:schemeClr val="accent1"/>
                        </a:solidFill>
                        <a:latin typeface="Century" panose="02040604050505020304" pitchFamily="18" charset="0"/>
                        <a:ea typeface="DM Sans"/>
                        <a:cs typeface="DM Sans"/>
                        <a:sym typeface="DM Sans"/>
                      </a:endParaRPr>
                    </a:p>
                    <a:p>
                      <a:r>
                        <a:rPr lang="en-US" sz="1600" b="0" dirty="0">
                          <a:solidFill>
                            <a:schemeClr val="accent1"/>
                          </a:solidFill>
                          <a:latin typeface="Century" panose="02040604050505020304" pitchFamily="18" charset="0"/>
                          <a:ea typeface="DM Sans"/>
                          <a:cs typeface="DM Sans"/>
                          <a:sym typeface="DM Sans"/>
                        </a:rPr>
                        <a:t>Team Assignment 92%</a:t>
                      </a:r>
                    </a:p>
                    <a:p>
                      <a:r>
                        <a:rPr lang="en-US" sz="1600" b="0" dirty="0">
                          <a:solidFill>
                            <a:schemeClr val="accent1"/>
                          </a:solidFill>
                          <a:latin typeface="Century" panose="02040604050505020304" pitchFamily="18" charset="0"/>
                          <a:ea typeface="DM Sans"/>
                          <a:cs typeface="DM Sans"/>
                          <a:sym typeface="DM Sans"/>
                        </a:rPr>
                        <a:t>Jersey Number Recognition 99%</a:t>
                      </a:r>
                    </a:p>
                    <a:p>
                      <a:endParaRPr lang="en-US" sz="1600" b="0" dirty="0">
                        <a:solidFill>
                          <a:schemeClr val="accent1"/>
                        </a:solidFill>
                        <a:latin typeface="Century" panose="02040604050505020304" pitchFamily="18" charset="0"/>
                        <a:ea typeface="DM Sans"/>
                        <a:cs typeface="DM Sans"/>
                        <a:sym typeface="DM Sans"/>
                      </a:endParaRPr>
                    </a:p>
                  </a:txBody>
                  <a:tcPr marL="121920" marR="121920" marT="60960" marB="60960">
                    <a:lnL w="28575" cap="flat" cmpd="sng" algn="ctr">
                      <a:noFill/>
                      <a:prstDash val="dot"/>
                      <a:round/>
                      <a:headEnd type="none" w="med" len="med"/>
                      <a:tailEnd type="none" w="med" len="med"/>
                    </a:lnL>
                    <a:lnR w="28575" cap="flat" cmpd="sng" algn="ctr">
                      <a:noFill/>
                      <a:prstDash val="dot"/>
                      <a:round/>
                      <a:headEnd type="none" w="med" len="med"/>
                      <a:tailEnd type="none" w="med" len="med"/>
                    </a:lnR>
                    <a:lnT w="28575" cap="flat" cmpd="sng" algn="ctr">
                      <a:noFill/>
                      <a:prstDash val="dot"/>
                      <a:round/>
                      <a:headEnd type="none" w="med" len="med"/>
                      <a:tailEnd type="none" w="med" len="med"/>
                    </a:lnT>
                    <a:lnB w="28575" cap="flat" cmpd="sng" algn="ctr">
                      <a:noFill/>
                      <a:prstDash val="dot"/>
                      <a:round/>
                      <a:headEnd type="none" w="med" len="med"/>
                      <a:tailEnd type="none" w="med" len="med"/>
                    </a:lnB>
                    <a:solidFill>
                      <a:schemeClr val="bg2">
                        <a:lumMod val="50000"/>
                      </a:schemeClr>
                    </a:solidFill>
                  </a:tcPr>
                </a:tc>
                <a:extLst>
                  <a:ext uri="{0D108BD9-81ED-4DB2-BD59-A6C34878D82A}">
                    <a16:rowId xmlns:a16="http://schemas.microsoft.com/office/drawing/2014/main" val="10000"/>
                  </a:ext>
                </a:extLst>
              </a:tr>
            </a:tbl>
          </a:graphicData>
        </a:graphic>
      </p:graphicFrame>
      <p:cxnSp>
        <p:nvCxnSpPr>
          <p:cNvPr id="8" name="Straight Connector 7"/>
          <p:cNvCxnSpPr/>
          <p:nvPr/>
        </p:nvCxnSpPr>
        <p:spPr>
          <a:xfrm flipH="1" flipV="1">
            <a:off x="935026" y="1614905"/>
            <a:ext cx="9753601"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935024" y="3572935"/>
            <a:ext cx="9753603"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305437" y="99461"/>
            <a:ext cx="4731657" cy="666786"/>
          </a:xfrm>
          <a:prstGeom prst="rect">
            <a:avLst/>
          </a:prstGeom>
          <a:noFill/>
        </p:spPr>
        <p:txBody>
          <a:bodyPr wrap="square" rtlCol="0">
            <a:spAutoFit/>
          </a:bodyPr>
          <a:lstStyle/>
          <a:p>
            <a:pPr algn="ctr"/>
            <a:r>
              <a:rPr lang="en-US" sz="3733" b="1" dirty="0">
                <a:solidFill>
                  <a:schemeClr val="accent1"/>
                </a:solidFill>
              </a:rPr>
              <a:t>Classification</a:t>
            </a:r>
            <a:endParaRPr lang="en-US" sz="2400" b="1" dirty="0">
              <a:solidFill>
                <a:schemeClr val="accent1"/>
              </a:solidFill>
            </a:endParaRPr>
          </a:p>
        </p:txBody>
      </p:sp>
      <p:cxnSp>
        <p:nvCxnSpPr>
          <p:cNvPr id="27" name="Straight Connector 26"/>
          <p:cNvCxnSpPr/>
          <p:nvPr/>
        </p:nvCxnSpPr>
        <p:spPr>
          <a:xfrm>
            <a:off x="935024" y="4981420"/>
            <a:ext cx="975360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916138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9">
          <a:extLst>
            <a:ext uri="{FF2B5EF4-FFF2-40B4-BE49-F238E27FC236}">
              <a16:creationId xmlns:a16="http://schemas.microsoft.com/office/drawing/2014/main" id="{210491BC-DB12-EFB5-6D6A-5A0EB0585C91}"/>
            </a:ext>
          </a:extLst>
        </p:cNvPr>
        <p:cNvGrpSpPr/>
        <p:nvPr/>
      </p:nvGrpSpPr>
      <p:grpSpPr>
        <a:xfrm>
          <a:off x="0" y="0"/>
          <a:ext cx="0" cy="0"/>
          <a:chOff x="0" y="0"/>
          <a:chExt cx="0" cy="0"/>
        </a:xfrm>
      </p:grpSpPr>
      <p:sp>
        <p:nvSpPr>
          <p:cNvPr id="320" name="Google Shape;320;p38">
            <a:extLst>
              <a:ext uri="{FF2B5EF4-FFF2-40B4-BE49-F238E27FC236}">
                <a16:creationId xmlns:a16="http://schemas.microsoft.com/office/drawing/2014/main" id="{994C3886-6DA6-1B19-417E-A7DE7D10F2F0}"/>
              </a:ext>
            </a:extLst>
          </p:cNvPr>
          <p:cNvSpPr txBox="1">
            <a:spLocks noGrp="1"/>
          </p:cNvSpPr>
          <p:nvPr>
            <p:ph type="title"/>
          </p:nvPr>
        </p:nvSpPr>
        <p:spPr>
          <a:xfrm>
            <a:off x="2833000" y="1741850"/>
            <a:ext cx="6526000" cy="2305600"/>
          </a:xfrm>
          <a:prstGeom prst="rect">
            <a:avLst/>
          </a:prstGeom>
          <a:noFill/>
          <a:ln>
            <a:noFill/>
          </a:ln>
        </p:spPr>
        <p:txBody>
          <a:bodyPr spcFirstLastPara="1" wrap="square" lIns="121900" tIns="121900" rIns="121900" bIns="121900" anchor="b" anchorCtr="0">
            <a:noAutofit/>
          </a:bodyPr>
          <a:lstStyle/>
          <a:p>
            <a:r>
              <a:rPr lang="en" dirty="0"/>
              <a:t>Dataset Describtion </a:t>
            </a:r>
            <a:endParaRPr dirty="0"/>
          </a:p>
        </p:txBody>
      </p:sp>
      <p:sp>
        <p:nvSpPr>
          <p:cNvPr id="3" name="Title 2">
            <a:extLst>
              <a:ext uri="{FF2B5EF4-FFF2-40B4-BE49-F238E27FC236}">
                <a16:creationId xmlns:a16="http://schemas.microsoft.com/office/drawing/2014/main" id="{868CC763-8588-08F5-01DB-4E9C916A241D}"/>
              </a:ext>
            </a:extLst>
          </p:cNvPr>
          <p:cNvSpPr>
            <a:spLocks noGrp="1"/>
          </p:cNvSpPr>
          <p:nvPr>
            <p:ph type="title" idx="2"/>
          </p:nvPr>
        </p:nvSpPr>
        <p:spPr/>
        <p:txBody>
          <a:bodyPr/>
          <a:lstStyle/>
          <a:p>
            <a:r>
              <a:rPr lang="en-US" dirty="0"/>
              <a:t>02</a:t>
            </a:r>
          </a:p>
        </p:txBody>
      </p:sp>
      <p:grpSp>
        <p:nvGrpSpPr>
          <p:cNvPr id="322" name="Google Shape;322;p38">
            <a:extLst>
              <a:ext uri="{FF2B5EF4-FFF2-40B4-BE49-F238E27FC236}">
                <a16:creationId xmlns:a16="http://schemas.microsoft.com/office/drawing/2014/main" id="{FA552524-FB2C-E1A3-1904-781F64780981}"/>
              </a:ext>
            </a:extLst>
          </p:cNvPr>
          <p:cNvGrpSpPr/>
          <p:nvPr/>
        </p:nvGrpSpPr>
        <p:grpSpPr>
          <a:xfrm>
            <a:off x="10575620" y="530686"/>
            <a:ext cx="375929" cy="1458713"/>
            <a:chOff x="7256520" y="835200"/>
            <a:chExt cx="562320" cy="2181960"/>
          </a:xfrm>
        </p:grpSpPr>
        <p:sp>
          <p:nvSpPr>
            <p:cNvPr id="323" name="Google Shape;323;p38">
              <a:extLst>
                <a:ext uri="{FF2B5EF4-FFF2-40B4-BE49-F238E27FC236}">
                  <a16:creationId xmlns:a16="http://schemas.microsoft.com/office/drawing/2014/main" id="{CD3CEFD3-C4DB-BE56-43C1-DE715D281D61}"/>
                </a:ext>
              </a:extLst>
            </p:cNvPr>
            <p:cNvSpPr/>
            <p:nvPr/>
          </p:nvSpPr>
          <p:spPr>
            <a:xfrm>
              <a:off x="7256520" y="2444400"/>
              <a:ext cx="562320" cy="572760"/>
            </a:xfrm>
            <a:custGeom>
              <a:avLst/>
              <a:gdLst/>
              <a:ahLst/>
              <a:cxnLst/>
              <a:rect l="l" t="t" r="r" b="b"/>
              <a:pathLst>
                <a:path w="1562" h="1591" extrusionOk="0">
                  <a:moveTo>
                    <a:pt x="295" y="0"/>
                  </a:moveTo>
                  <a:lnTo>
                    <a:pt x="0" y="301"/>
                  </a:lnTo>
                  <a:lnTo>
                    <a:pt x="486" y="796"/>
                  </a:lnTo>
                  <a:lnTo>
                    <a:pt x="0" y="1291"/>
                  </a:lnTo>
                  <a:lnTo>
                    <a:pt x="295" y="1591"/>
                  </a:lnTo>
                  <a:lnTo>
                    <a:pt x="781" y="1096"/>
                  </a:lnTo>
                  <a:lnTo>
                    <a:pt x="1267" y="1591"/>
                  </a:lnTo>
                  <a:lnTo>
                    <a:pt x="1562" y="1291"/>
                  </a:lnTo>
                  <a:lnTo>
                    <a:pt x="1076" y="796"/>
                  </a:lnTo>
                  <a:lnTo>
                    <a:pt x="1562" y="301"/>
                  </a:lnTo>
                  <a:lnTo>
                    <a:pt x="1267" y="0"/>
                  </a:lnTo>
                  <a:lnTo>
                    <a:pt x="781" y="496"/>
                  </a:lnTo>
                  <a:lnTo>
                    <a:pt x="295" y="0"/>
                  </a:lnTo>
                  <a:close/>
                </a:path>
              </a:pathLst>
            </a:custGeom>
            <a:solidFill>
              <a:schemeClr val="dk1"/>
            </a:solidFill>
            <a:ln>
              <a:noFill/>
            </a:ln>
          </p:spPr>
          <p:txBody>
            <a:bodyPr spcFirstLastPara="1" wrap="square" lIns="120000" tIns="60000" rIns="120000" bIns="60000" anchor="ctr" anchorCtr="1">
              <a:noAutofit/>
            </a:bodyPr>
            <a:lstStyle/>
            <a:p>
              <a:pPr defTabSz="1219170">
                <a:buClr>
                  <a:srgbClr val="000000"/>
                </a:buClr>
                <a:buSzPts val="1800"/>
              </a:pPr>
              <a:endParaRPr sz="2400" kern="0">
                <a:solidFill>
                  <a:srgbClr val="000000"/>
                </a:solidFill>
                <a:latin typeface="Arial"/>
                <a:ea typeface="Arial"/>
                <a:cs typeface="Arial"/>
                <a:sym typeface="Arial"/>
              </a:endParaRPr>
            </a:p>
          </p:txBody>
        </p:sp>
        <p:sp>
          <p:nvSpPr>
            <p:cNvPr id="324" name="Google Shape;324;p38">
              <a:extLst>
                <a:ext uri="{FF2B5EF4-FFF2-40B4-BE49-F238E27FC236}">
                  <a16:creationId xmlns:a16="http://schemas.microsoft.com/office/drawing/2014/main" id="{021AA828-85B6-4BC6-4E85-21DE422C9E03}"/>
                </a:ext>
              </a:extLst>
            </p:cNvPr>
            <p:cNvSpPr/>
            <p:nvPr/>
          </p:nvSpPr>
          <p:spPr>
            <a:xfrm>
              <a:off x="7256520" y="1639800"/>
              <a:ext cx="562320" cy="573120"/>
            </a:xfrm>
            <a:custGeom>
              <a:avLst/>
              <a:gdLst/>
              <a:ahLst/>
              <a:cxnLst/>
              <a:rect l="l" t="t" r="r" b="b"/>
              <a:pathLst>
                <a:path w="1562" h="1592" extrusionOk="0">
                  <a:moveTo>
                    <a:pt x="295" y="0"/>
                  </a:moveTo>
                  <a:lnTo>
                    <a:pt x="0" y="301"/>
                  </a:lnTo>
                  <a:lnTo>
                    <a:pt x="486" y="796"/>
                  </a:lnTo>
                  <a:lnTo>
                    <a:pt x="0" y="1291"/>
                  </a:lnTo>
                  <a:lnTo>
                    <a:pt x="295" y="1592"/>
                  </a:lnTo>
                  <a:lnTo>
                    <a:pt x="781" y="1097"/>
                  </a:lnTo>
                  <a:lnTo>
                    <a:pt x="1267" y="1592"/>
                  </a:lnTo>
                  <a:lnTo>
                    <a:pt x="1562" y="1291"/>
                  </a:lnTo>
                  <a:lnTo>
                    <a:pt x="1076" y="796"/>
                  </a:lnTo>
                  <a:lnTo>
                    <a:pt x="1562" y="301"/>
                  </a:lnTo>
                  <a:lnTo>
                    <a:pt x="1267" y="0"/>
                  </a:lnTo>
                  <a:lnTo>
                    <a:pt x="781" y="496"/>
                  </a:lnTo>
                  <a:lnTo>
                    <a:pt x="295" y="0"/>
                  </a:lnTo>
                  <a:close/>
                </a:path>
              </a:pathLst>
            </a:custGeom>
            <a:solidFill>
              <a:schemeClr val="dk1"/>
            </a:solidFill>
            <a:ln>
              <a:noFill/>
            </a:ln>
          </p:spPr>
          <p:txBody>
            <a:bodyPr spcFirstLastPara="1" wrap="square" lIns="120000" tIns="60000" rIns="120000" bIns="60000" anchor="ctr" anchorCtr="1">
              <a:noAutofit/>
            </a:bodyPr>
            <a:lstStyle/>
            <a:p>
              <a:pPr defTabSz="1219170">
                <a:buClr>
                  <a:srgbClr val="000000"/>
                </a:buClr>
                <a:buSzPts val="1800"/>
              </a:pPr>
              <a:endParaRPr sz="2400" kern="0">
                <a:solidFill>
                  <a:srgbClr val="000000"/>
                </a:solidFill>
                <a:latin typeface="Arial"/>
                <a:ea typeface="Arial"/>
                <a:cs typeface="Arial"/>
                <a:sym typeface="Arial"/>
              </a:endParaRPr>
            </a:p>
          </p:txBody>
        </p:sp>
        <p:sp>
          <p:nvSpPr>
            <p:cNvPr id="325" name="Google Shape;325;p38">
              <a:extLst>
                <a:ext uri="{FF2B5EF4-FFF2-40B4-BE49-F238E27FC236}">
                  <a16:creationId xmlns:a16="http://schemas.microsoft.com/office/drawing/2014/main" id="{58FF421F-B0AC-6672-A6D7-722DDEC26AB2}"/>
                </a:ext>
              </a:extLst>
            </p:cNvPr>
            <p:cNvSpPr/>
            <p:nvPr/>
          </p:nvSpPr>
          <p:spPr>
            <a:xfrm>
              <a:off x="7256520" y="835200"/>
              <a:ext cx="562320" cy="573120"/>
            </a:xfrm>
            <a:custGeom>
              <a:avLst/>
              <a:gdLst/>
              <a:ahLst/>
              <a:cxnLst/>
              <a:rect l="l" t="t" r="r" b="b"/>
              <a:pathLst>
                <a:path w="1562" h="1592" extrusionOk="0">
                  <a:moveTo>
                    <a:pt x="295" y="0"/>
                  </a:moveTo>
                  <a:lnTo>
                    <a:pt x="0" y="301"/>
                  </a:lnTo>
                  <a:lnTo>
                    <a:pt x="486" y="796"/>
                  </a:lnTo>
                  <a:lnTo>
                    <a:pt x="0" y="1291"/>
                  </a:lnTo>
                  <a:lnTo>
                    <a:pt x="295" y="1592"/>
                  </a:lnTo>
                  <a:lnTo>
                    <a:pt x="781" y="1097"/>
                  </a:lnTo>
                  <a:lnTo>
                    <a:pt x="1267" y="1592"/>
                  </a:lnTo>
                  <a:lnTo>
                    <a:pt x="1562" y="1291"/>
                  </a:lnTo>
                  <a:lnTo>
                    <a:pt x="1076" y="796"/>
                  </a:lnTo>
                  <a:lnTo>
                    <a:pt x="1562" y="301"/>
                  </a:lnTo>
                  <a:lnTo>
                    <a:pt x="1267" y="0"/>
                  </a:lnTo>
                  <a:lnTo>
                    <a:pt x="781" y="495"/>
                  </a:lnTo>
                  <a:lnTo>
                    <a:pt x="295" y="0"/>
                  </a:lnTo>
                  <a:close/>
                </a:path>
              </a:pathLst>
            </a:custGeom>
            <a:solidFill>
              <a:schemeClr val="dk1"/>
            </a:solidFill>
            <a:ln>
              <a:noFill/>
            </a:ln>
          </p:spPr>
          <p:txBody>
            <a:bodyPr spcFirstLastPara="1" wrap="square" lIns="120000" tIns="60000" rIns="120000" bIns="60000" anchor="ctr" anchorCtr="1">
              <a:noAutofit/>
            </a:bodyPr>
            <a:lstStyle/>
            <a:p>
              <a:pPr defTabSz="1219170">
                <a:buClr>
                  <a:srgbClr val="000000"/>
                </a:buClr>
                <a:buSzPts val="1800"/>
              </a:pPr>
              <a:endParaRPr sz="2400" kern="0">
                <a:solidFill>
                  <a:srgbClr val="000000"/>
                </a:solidFill>
                <a:latin typeface="Arial"/>
                <a:ea typeface="Arial"/>
                <a:cs typeface="Arial"/>
                <a:sym typeface="Arial"/>
              </a:endParaRPr>
            </a:p>
          </p:txBody>
        </p:sp>
      </p:grpSp>
      <p:cxnSp>
        <p:nvCxnSpPr>
          <p:cNvPr id="326" name="Google Shape;326;p38">
            <a:extLst>
              <a:ext uri="{FF2B5EF4-FFF2-40B4-BE49-F238E27FC236}">
                <a16:creationId xmlns:a16="http://schemas.microsoft.com/office/drawing/2014/main" id="{F884F457-E531-0308-F6AF-9A745775B586}"/>
              </a:ext>
            </a:extLst>
          </p:cNvPr>
          <p:cNvCxnSpPr/>
          <p:nvPr/>
        </p:nvCxnSpPr>
        <p:spPr>
          <a:xfrm rot="10800000">
            <a:off x="2833000" y="4047451"/>
            <a:ext cx="8742400" cy="0"/>
          </a:xfrm>
          <a:prstGeom prst="straightConnector1">
            <a:avLst/>
          </a:prstGeom>
          <a:noFill/>
          <a:ln w="38100" cap="flat" cmpd="sng">
            <a:solidFill>
              <a:schemeClr val="dk1"/>
            </a:solidFill>
            <a:prstDash val="solid"/>
            <a:round/>
            <a:headEnd type="none" w="sm" len="sm"/>
            <a:tailEnd type="none" w="sm" len="sm"/>
          </a:ln>
        </p:spPr>
      </p:cxnSp>
    </p:spTree>
    <p:extLst>
      <p:ext uri="{BB962C8B-B14F-4D97-AF65-F5344CB8AC3E}">
        <p14:creationId xmlns:p14="http://schemas.microsoft.com/office/powerpoint/2010/main" val="901339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0F7514-6982-5551-17F1-C41B729C84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C7E037-0882-F623-6035-09D6C1191A9D}"/>
              </a:ext>
            </a:extLst>
          </p:cNvPr>
          <p:cNvSpPr>
            <a:spLocks noGrp="1"/>
          </p:cNvSpPr>
          <p:nvPr>
            <p:ph type="title"/>
          </p:nvPr>
        </p:nvSpPr>
        <p:spPr>
          <a:xfrm>
            <a:off x="960000" y="828516"/>
            <a:ext cx="10272000" cy="763600"/>
          </a:xfrm>
        </p:spPr>
        <p:txBody>
          <a:bodyPr/>
          <a:lstStyle/>
          <a:p>
            <a:pPr algn="l"/>
            <a:r>
              <a:rPr lang="en-US" dirty="0" err="1"/>
              <a:t>SoccerNet</a:t>
            </a:r>
            <a:endParaRPr lang="en-US" dirty="0"/>
          </a:p>
        </p:txBody>
      </p:sp>
      <p:sp>
        <p:nvSpPr>
          <p:cNvPr id="4" name="TextBox 3">
            <a:extLst>
              <a:ext uri="{FF2B5EF4-FFF2-40B4-BE49-F238E27FC236}">
                <a16:creationId xmlns:a16="http://schemas.microsoft.com/office/drawing/2014/main" id="{ECDBA2AE-704B-0243-3DA0-CBB30B2CFE4D}"/>
              </a:ext>
            </a:extLst>
          </p:cNvPr>
          <p:cNvSpPr txBox="1"/>
          <p:nvPr/>
        </p:nvSpPr>
        <p:spPr>
          <a:xfrm>
            <a:off x="1270262" y="1592116"/>
            <a:ext cx="10569804" cy="4247317"/>
          </a:xfrm>
          <a:prstGeom prst="rect">
            <a:avLst/>
          </a:prstGeom>
          <a:noFill/>
        </p:spPr>
        <p:txBody>
          <a:bodyPr wrap="square">
            <a:spAutoFit/>
          </a:bodyPr>
          <a:lstStyle/>
          <a:p>
            <a:pPr>
              <a:buNone/>
            </a:pPr>
            <a:r>
              <a:rPr lang="en-US" dirty="0"/>
              <a:t>we used the </a:t>
            </a:r>
            <a:r>
              <a:rPr lang="en-US" b="1" dirty="0" err="1"/>
              <a:t>SoccerNet</a:t>
            </a:r>
            <a:r>
              <a:rPr lang="en-US" b="1" dirty="0"/>
              <a:t> dataset</a:t>
            </a:r>
            <a:r>
              <a:rPr lang="en-US" dirty="0"/>
              <a:t> — a benchmark dataset specifically tailored for football computer vision tasks.</a:t>
            </a:r>
          </a:p>
          <a:p>
            <a:pPr>
              <a:buNone/>
            </a:pPr>
            <a:r>
              <a:rPr lang="en-US" b="1" dirty="0"/>
              <a:t> Key Components:</a:t>
            </a:r>
          </a:p>
          <a:p>
            <a:pPr lvl="1">
              <a:buFont typeface="Arial" panose="020B0604020202020204" pitchFamily="34" charset="0"/>
              <a:buChar char="•"/>
            </a:pPr>
            <a:r>
              <a:rPr lang="en-US" dirty="0"/>
              <a:t>  </a:t>
            </a:r>
            <a:r>
              <a:rPr lang="en-US" b="1" dirty="0"/>
              <a:t>500+ broadcast videos</a:t>
            </a:r>
            <a:r>
              <a:rPr lang="en-US" dirty="0"/>
              <a:t> (.</a:t>
            </a:r>
            <a:r>
              <a:rPr lang="en-US" dirty="0" err="1"/>
              <a:t>mkv</a:t>
            </a:r>
            <a:r>
              <a:rPr lang="en-US" dirty="0"/>
              <a:t> format)</a:t>
            </a:r>
          </a:p>
          <a:p>
            <a:pPr lvl="1">
              <a:buFont typeface="Arial" panose="020B0604020202020204" pitchFamily="34" charset="0"/>
              <a:buChar char="•"/>
            </a:pPr>
            <a:r>
              <a:rPr lang="en-US" b="1" dirty="0"/>
              <a:t>  Resolutions</a:t>
            </a:r>
            <a:r>
              <a:rPr lang="en-US" dirty="0"/>
              <a:t>: 720p and 224p</a:t>
            </a:r>
          </a:p>
          <a:p>
            <a:pPr lvl="1">
              <a:buFont typeface="Arial" panose="020B0604020202020204" pitchFamily="34" charset="0"/>
              <a:buChar char="•"/>
            </a:pPr>
            <a:r>
              <a:rPr lang="en-US" dirty="0"/>
              <a:t>  </a:t>
            </a:r>
            <a:r>
              <a:rPr lang="en-US" b="1" dirty="0"/>
              <a:t>Frame rate</a:t>
            </a:r>
            <a:r>
              <a:rPr lang="en-US" dirty="0"/>
              <a:t>: 25 fps</a:t>
            </a:r>
          </a:p>
          <a:p>
            <a:pPr lvl="1">
              <a:buFont typeface="Arial" panose="020B0604020202020204" pitchFamily="34" charset="0"/>
              <a:buChar char="•"/>
            </a:pPr>
            <a:endParaRPr lang="en-US" dirty="0"/>
          </a:p>
          <a:p>
            <a:pPr>
              <a:buNone/>
            </a:pPr>
            <a:r>
              <a:rPr lang="en-US" b="1" dirty="0"/>
              <a:t>Annotations &amp; Features:</a:t>
            </a:r>
          </a:p>
          <a:p>
            <a:pPr lvl="1">
              <a:buFont typeface="Arial" panose="020B0604020202020204" pitchFamily="34" charset="0"/>
              <a:buChar char="•"/>
            </a:pPr>
            <a:r>
              <a:rPr lang="en-US" dirty="0"/>
              <a:t>  </a:t>
            </a:r>
            <a:r>
              <a:rPr lang="en-US" b="1" dirty="0"/>
              <a:t>Action spotting</a:t>
            </a:r>
            <a:r>
              <a:rPr lang="en-US" dirty="0"/>
              <a:t>, </a:t>
            </a:r>
            <a:r>
              <a:rPr lang="en-US" b="1" dirty="0"/>
              <a:t>camera shots</a:t>
            </a:r>
            <a:r>
              <a:rPr lang="en-US" dirty="0"/>
              <a:t>, </a:t>
            </a:r>
            <a:r>
              <a:rPr lang="en-US" b="1" dirty="0"/>
              <a:t>player tracking</a:t>
            </a:r>
            <a:endParaRPr lang="en-US" dirty="0"/>
          </a:p>
          <a:p>
            <a:pPr lvl="1">
              <a:buFont typeface="Arial" panose="020B0604020202020204" pitchFamily="34" charset="0"/>
              <a:buChar char="•"/>
            </a:pPr>
            <a:r>
              <a:rPr lang="en-US" b="1" dirty="0"/>
              <a:t>  Pre-extracted features</a:t>
            </a:r>
            <a:r>
              <a:rPr lang="en-US" dirty="0"/>
              <a:t> at 2 FPS</a:t>
            </a:r>
          </a:p>
          <a:p>
            <a:pPr lvl="1">
              <a:buFont typeface="Arial" panose="020B0604020202020204" pitchFamily="34" charset="0"/>
              <a:buChar char="•"/>
            </a:pPr>
            <a:r>
              <a:rPr lang="en-US" dirty="0"/>
              <a:t>  Covers multiple CV tasks:</a:t>
            </a:r>
          </a:p>
          <a:p>
            <a:pPr marL="1200150" lvl="2" indent="-285750">
              <a:buFont typeface="Arial" panose="020B0604020202020204" pitchFamily="34" charset="0"/>
              <a:buChar char="•"/>
            </a:pPr>
            <a:r>
              <a:rPr lang="en-US" dirty="0"/>
              <a:t>Player &amp; ball detection</a:t>
            </a:r>
          </a:p>
          <a:p>
            <a:pPr marL="1200150" lvl="2" indent="-285750">
              <a:buFont typeface="Arial" panose="020B0604020202020204" pitchFamily="34" charset="0"/>
              <a:buChar char="•"/>
            </a:pPr>
            <a:r>
              <a:rPr lang="en-US" dirty="0"/>
              <a:t>Action recognition</a:t>
            </a:r>
          </a:p>
          <a:p>
            <a:pPr marL="1200150" lvl="2" indent="-285750">
              <a:buFont typeface="Arial" panose="020B0604020202020204" pitchFamily="34" charset="0"/>
              <a:buChar char="•"/>
            </a:pPr>
            <a:r>
              <a:rPr lang="en-US" dirty="0"/>
              <a:t>Camera calibration</a:t>
            </a:r>
          </a:p>
          <a:p>
            <a:pPr>
              <a:buNone/>
            </a:pPr>
            <a:r>
              <a:rPr lang="en-US" b="1" dirty="0"/>
              <a:t> </a:t>
            </a:r>
            <a:endParaRPr lang="en-US" dirty="0"/>
          </a:p>
        </p:txBody>
      </p:sp>
    </p:spTree>
    <p:extLst>
      <p:ext uri="{BB962C8B-B14F-4D97-AF65-F5344CB8AC3E}">
        <p14:creationId xmlns:p14="http://schemas.microsoft.com/office/powerpoint/2010/main" val="3039080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99F67-0F86-0427-18D8-3B8532B9B533}"/>
              </a:ext>
            </a:extLst>
          </p:cNvPr>
          <p:cNvSpPr>
            <a:spLocks noGrp="1"/>
          </p:cNvSpPr>
          <p:nvPr>
            <p:ph type="title"/>
          </p:nvPr>
        </p:nvSpPr>
        <p:spPr/>
        <p:txBody>
          <a:bodyPr/>
          <a:lstStyle/>
          <a:p>
            <a:r>
              <a:rPr lang="en-US" dirty="0"/>
              <a:t>illustration for dataset structure and components.</a:t>
            </a:r>
          </a:p>
        </p:txBody>
      </p:sp>
      <p:pic>
        <p:nvPicPr>
          <p:cNvPr id="5" name="Picture 4">
            <a:extLst>
              <a:ext uri="{FF2B5EF4-FFF2-40B4-BE49-F238E27FC236}">
                <a16:creationId xmlns:a16="http://schemas.microsoft.com/office/drawing/2014/main" id="{56D9F719-671B-41B6-E96A-94FF6A8CAC5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91759" y="2187018"/>
            <a:ext cx="7608481" cy="3176833"/>
          </a:xfrm>
          <a:prstGeom prst="rect">
            <a:avLst/>
          </a:prstGeom>
          <a:noFill/>
          <a:ln>
            <a:noFill/>
          </a:ln>
        </p:spPr>
      </p:pic>
    </p:spTree>
    <p:extLst>
      <p:ext uri="{BB962C8B-B14F-4D97-AF65-F5344CB8AC3E}">
        <p14:creationId xmlns:p14="http://schemas.microsoft.com/office/powerpoint/2010/main" val="1249956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6AA63-C065-0F06-95FF-9E38795442FD}"/>
              </a:ext>
            </a:extLst>
          </p:cNvPr>
          <p:cNvSpPr>
            <a:spLocks noGrp="1"/>
          </p:cNvSpPr>
          <p:nvPr>
            <p:ph type="title"/>
          </p:nvPr>
        </p:nvSpPr>
        <p:spPr/>
        <p:txBody>
          <a:bodyPr/>
          <a:lstStyle/>
          <a:p>
            <a:r>
              <a:rPr lang="en-US" dirty="0"/>
              <a:t>Dataset Characteristics and Challenges </a:t>
            </a:r>
          </a:p>
        </p:txBody>
      </p:sp>
      <p:sp>
        <p:nvSpPr>
          <p:cNvPr id="4" name="TextBox 3">
            <a:extLst>
              <a:ext uri="{FF2B5EF4-FFF2-40B4-BE49-F238E27FC236}">
                <a16:creationId xmlns:a16="http://schemas.microsoft.com/office/drawing/2014/main" id="{0B45C5DF-D873-1721-96A9-E1F96E22F9EB}"/>
              </a:ext>
            </a:extLst>
          </p:cNvPr>
          <p:cNvSpPr txBox="1"/>
          <p:nvPr/>
        </p:nvSpPr>
        <p:spPr>
          <a:xfrm>
            <a:off x="1590773" y="2108477"/>
            <a:ext cx="10202159" cy="2308324"/>
          </a:xfrm>
          <a:prstGeom prst="rect">
            <a:avLst/>
          </a:prstGeom>
          <a:noFill/>
        </p:spPr>
        <p:txBody>
          <a:bodyPr wrap="square">
            <a:spAutoFit/>
          </a:bodyPr>
          <a:lstStyle/>
          <a:p>
            <a:r>
              <a:rPr lang="en-US" b="1" dirty="0"/>
              <a:t> •   Ball Detection Complexity</a:t>
            </a:r>
            <a:r>
              <a:rPr lang="en-US" dirty="0"/>
              <a:t>: Small boundary boxes and infrequent ball appearances in frames</a:t>
            </a:r>
          </a:p>
          <a:p>
            <a:endParaRPr lang="en-US" dirty="0"/>
          </a:p>
          <a:p>
            <a:r>
              <a:rPr lang="en-US" dirty="0"/>
              <a:t> </a:t>
            </a:r>
            <a:r>
              <a:rPr lang="en-US" b="1" dirty="0"/>
              <a:t>•   Player Occlusion: </a:t>
            </a:r>
            <a:r>
              <a:rPr lang="en-US" dirty="0"/>
              <a:t>Frequent overlapping of players affecting tracking consistency 37 </a:t>
            </a:r>
          </a:p>
          <a:p>
            <a:endParaRPr lang="en-US" b="1" dirty="0"/>
          </a:p>
          <a:p>
            <a:r>
              <a:rPr lang="en-US" b="1" dirty="0"/>
              <a:t>•   Broadcast Variations: </a:t>
            </a:r>
            <a:r>
              <a:rPr lang="en-US" dirty="0"/>
              <a:t>Multiple camera angles, lighting conditions, and video quality variations</a:t>
            </a:r>
          </a:p>
          <a:p>
            <a:r>
              <a:rPr lang="en-US" dirty="0"/>
              <a:t> </a:t>
            </a:r>
          </a:p>
          <a:p>
            <a:r>
              <a:rPr lang="en-US" b="1" dirty="0"/>
              <a:t>•</a:t>
            </a:r>
            <a:r>
              <a:rPr lang="en-US" dirty="0"/>
              <a:t>  </a:t>
            </a:r>
            <a:r>
              <a:rPr lang="en-US" b="1" dirty="0"/>
              <a:t>Temporal Consistency: </a:t>
            </a:r>
            <a:r>
              <a:rPr lang="en-US" dirty="0"/>
              <a:t>Need for robust tracking across frame sequences with rapid movements </a:t>
            </a:r>
          </a:p>
        </p:txBody>
      </p:sp>
      <p:sp>
        <p:nvSpPr>
          <p:cNvPr id="6" name="TextBox 5">
            <a:extLst>
              <a:ext uri="{FF2B5EF4-FFF2-40B4-BE49-F238E27FC236}">
                <a16:creationId xmlns:a16="http://schemas.microsoft.com/office/drawing/2014/main" id="{59574A90-1600-B948-03E6-0B21C4CF9051}"/>
              </a:ext>
            </a:extLst>
          </p:cNvPr>
          <p:cNvSpPr txBox="1"/>
          <p:nvPr/>
        </p:nvSpPr>
        <p:spPr>
          <a:xfrm>
            <a:off x="817774" y="1548056"/>
            <a:ext cx="10271999" cy="369332"/>
          </a:xfrm>
          <a:prstGeom prst="rect">
            <a:avLst/>
          </a:prstGeom>
          <a:noFill/>
        </p:spPr>
        <p:txBody>
          <a:bodyPr wrap="square">
            <a:spAutoFit/>
          </a:bodyPr>
          <a:lstStyle/>
          <a:p>
            <a:r>
              <a:rPr lang="en-US" dirty="0"/>
              <a:t>The </a:t>
            </a:r>
            <a:r>
              <a:rPr lang="en-US" dirty="0" err="1"/>
              <a:t>SoccerNet</a:t>
            </a:r>
            <a:r>
              <a:rPr lang="en-US" dirty="0"/>
              <a:t> dataset presented several unique challenges that influenced our approach:</a:t>
            </a:r>
          </a:p>
        </p:txBody>
      </p:sp>
    </p:spTree>
    <p:extLst>
      <p:ext uri="{BB962C8B-B14F-4D97-AF65-F5344CB8AC3E}">
        <p14:creationId xmlns:p14="http://schemas.microsoft.com/office/powerpoint/2010/main" val="3801716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6"/>
          <p:cNvSpPr txBox="1">
            <a:spLocks noGrp="1"/>
          </p:cNvSpPr>
          <p:nvPr>
            <p:ph type="title"/>
          </p:nvPr>
        </p:nvSpPr>
        <p:spPr>
          <a:xfrm>
            <a:off x="606205" y="261067"/>
            <a:ext cx="10272000" cy="763600"/>
          </a:xfrm>
          <a:prstGeom prst="rect">
            <a:avLst/>
          </a:prstGeom>
          <a:noFill/>
          <a:ln>
            <a:noFill/>
          </a:ln>
        </p:spPr>
        <p:txBody>
          <a:bodyPr spcFirstLastPara="1" wrap="square" lIns="121900" tIns="121900" rIns="121900" bIns="121900" anchor="t" anchorCtr="0">
            <a:noAutofit/>
          </a:bodyPr>
          <a:lstStyle/>
          <a:p>
            <a:pPr algn="ctr"/>
            <a:r>
              <a:rPr lang="en" sz="6400">
                <a:latin typeface="Century"/>
                <a:ea typeface="Century"/>
                <a:cs typeface="Century"/>
                <a:sym typeface="Century"/>
              </a:rPr>
              <a:t>Team members </a:t>
            </a:r>
            <a:endParaRPr sz="6400">
              <a:latin typeface="Century"/>
              <a:ea typeface="Century"/>
              <a:cs typeface="Century"/>
              <a:sym typeface="Century"/>
            </a:endParaRPr>
          </a:p>
        </p:txBody>
      </p:sp>
      <p:sp>
        <p:nvSpPr>
          <p:cNvPr id="186" name="Google Shape;186;p26"/>
          <p:cNvSpPr txBox="1"/>
          <p:nvPr/>
        </p:nvSpPr>
        <p:spPr>
          <a:xfrm>
            <a:off x="2887579" y="1787551"/>
            <a:ext cx="7495286" cy="3569769"/>
          </a:xfrm>
          <a:prstGeom prst="rect">
            <a:avLst/>
          </a:prstGeom>
          <a:noFill/>
          <a:ln>
            <a:noFill/>
          </a:ln>
        </p:spPr>
        <p:txBody>
          <a:bodyPr spcFirstLastPara="1" wrap="square" lIns="121900" tIns="60933" rIns="121900" bIns="60933" anchor="t" anchorCtr="0">
            <a:spAutoFit/>
          </a:bodyPr>
          <a:lstStyle/>
          <a:p>
            <a:pPr defTabSz="1219170">
              <a:buClr>
                <a:srgbClr val="000000"/>
              </a:buClr>
            </a:pPr>
            <a:r>
              <a:rPr lang="en" sz="3733" kern="0" dirty="0">
                <a:solidFill>
                  <a:srgbClr val="FFFFFF"/>
                </a:solidFill>
                <a:latin typeface="Century"/>
                <a:ea typeface="Century"/>
                <a:cs typeface="Century"/>
                <a:sym typeface="Century"/>
              </a:rPr>
              <a:t>Bola Milad Shokry</a:t>
            </a:r>
            <a:endParaRPr sz="3733" kern="0" dirty="0">
              <a:solidFill>
                <a:srgbClr val="FFFFFF"/>
              </a:solidFill>
              <a:latin typeface="Century"/>
              <a:ea typeface="Century"/>
              <a:cs typeface="Century"/>
              <a:sym typeface="Century"/>
            </a:endParaRPr>
          </a:p>
          <a:p>
            <a:pPr defTabSz="1219170">
              <a:buClr>
                <a:srgbClr val="000000"/>
              </a:buClr>
            </a:pPr>
            <a:r>
              <a:rPr lang="en" sz="3733" kern="0" dirty="0">
                <a:solidFill>
                  <a:srgbClr val="FFFFFF"/>
                </a:solidFill>
                <a:latin typeface="Century"/>
                <a:ea typeface="Century"/>
                <a:cs typeface="Century"/>
                <a:sym typeface="Century"/>
              </a:rPr>
              <a:t>Ahmed Magdy Ahmed </a:t>
            </a:r>
            <a:endParaRPr sz="1867" kern="0" dirty="0">
              <a:solidFill>
                <a:srgbClr val="000000"/>
              </a:solidFill>
              <a:latin typeface="Arial"/>
              <a:cs typeface="Arial"/>
              <a:sym typeface="Arial"/>
            </a:endParaRPr>
          </a:p>
          <a:p>
            <a:pPr defTabSz="1219170">
              <a:buClr>
                <a:srgbClr val="000000"/>
              </a:buClr>
            </a:pPr>
            <a:r>
              <a:rPr lang="en" sz="3733" kern="0" dirty="0">
                <a:solidFill>
                  <a:srgbClr val="FFFFFF"/>
                </a:solidFill>
                <a:latin typeface="Century"/>
                <a:ea typeface="Century"/>
                <a:cs typeface="Century"/>
                <a:sym typeface="Century"/>
              </a:rPr>
              <a:t>Tasneem Bahaa Eldin </a:t>
            </a:r>
            <a:endParaRPr sz="1867" kern="0" dirty="0">
              <a:solidFill>
                <a:srgbClr val="000000"/>
              </a:solidFill>
              <a:latin typeface="Arial"/>
              <a:cs typeface="Arial"/>
              <a:sym typeface="Arial"/>
            </a:endParaRPr>
          </a:p>
          <a:p>
            <a:pPr defTabSz="1219170">
              <a:buClr>
                <a:srgbClr val="000000"/>
              </a:buClr>
            </a:pPr>
            <a:r>
              <a:rPr lang="en" sz="3733" kern="0" dirty="0">
                <a:solidFill>
                  <a:srgbClr val="FFFFFF"/>
                </a:solidFill>
                <a:latin typeface="Century"/>
                <a:ea typeface="Century"/>
                <a:cs typeface="Century"/>
                <a:sym typeface="Century"/>
              </a:rPr>
              <a:t>Bassant Salem Mahmoud</a:t>
            </a:r>
            <a:endParaRPr sz="1867" kern="0" dirty="0">
              <a:solidFill>
                <a:srgbClr val="000000"/>
              </a:solidFill>
              <a:latin typeface="Arial"/>
              <a:cs typeface="Arial"/>
              <a:sym typeface="Arial"/>
            </a:endParaRPr>
          </a:p>
          <a:p>
            <a:pPr defTabSz="1219170">
              <a:buClr>
                <a:srgbClr val="000000"/>
              </a:buClr>
            </a:pPr>
            <a:r>
              <a:rPr lang="en" sz="3733" kern="0" dirty="0">
                <a:solidFill>
                  <a:srgbClr val="FFFFFF"/>
                </a:solidFill>
                <a:latin typeface="Century"/>
                <a:ea typeface="Century"/>
                <a:cs typeface="Century"/>
                <a:sym typeface="Century"/>
              </a:rPr>
              <a:t>Jonathan Mamdouh Monir </a:t>
            </a:r>
            <a:endParaRPr sz="1867" kern="0" dirty="0">
              <a:solidFill>
                <a:srgbClr val="000000"/>
              </a:solidFill>
              <a:latin typeface="Arial"/>
              <a:cs typeface="Arial"/>
              <a:sym typeface="Arial"/>
            </a:endParaRPr>
          </a:p>
          <a:p>
            <a:pPr defTabSz="1219170">
              <a:buClr>
                <a:srgbClr val="000000"/>
              </a:buClr>
            </a:pPr>
            <a:r>
              <a:rPr lang="en" sz="3733" kern="0" dirty="0">
                <a:solidFill>
                  <a:srgbClr val="FFFFFF"/>
                </a:solidFill>
                <a:latin typeface="Century"/>
                <a:ea typeface="Century"/>
                <a:cs typeface="Century"/>
                <a:sym typeface="Century"/>
              </a:rPr>
              <a:t>Shaimaa Hesham Abdelmoneem</a:t>
            </a:r>
            <a:endParaRPr sz="3733" kern="0" dirty="0">
              <a:solidFill>
                <a:srgbClr val="FFFFFF"/>
              </a:solidFill>
              <a:latin typeface="Century"/>
              <a:ea typeface="Century"/>
              <a:cs typeface="Century"/>
              <a:sym typeface="Century"/>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3"/>
          <p:cNvSpPr txBox="1">
            <a:spLocks noGrp="1"/>
          </p:cNvSpPr>
          <p:nvPr>
            <p:ph type="title"/>
          </p:nvPr>
        </p:nvSpPr>
        <p:spPr>
          <a:xfrm>
            <a:off x="2833000" y="2386179"/>
            <a:ext cx="7742619" cy="1304148"/>
          </a:xfrm>
          <a:prstGeom prst="rect">
            <a:avLst/>
          </a:prstGeom>
          <a:noFill/>
          <a:ln>
            <a:noFill/>
          </a:ln>
        </p:spPr>
        <p:txBody>
          <a:bodyPr spcFirstLastPara="1" wrap="square" lIns="121900" tIns="121900" rIns="121900" bIns="121900" anchor="b" anchorCtr="0">
            <a:noAutofit/>
          </a:bodyPr>
          <a:lstStyle/>
          <a:p>
            <a:r>
              <a:rPr lang="en" dirty="0"/>
              <a:t>System Architecture</a:t>
            </a:r>
            <a:endParaRPr dirty="0"/>
          </a:p>
        </p:txBody>
      </p:sp>
      <p:sp>
        <p:nvSpPr>
          <p:cNvPr id="262" name="Google Shape;262;p33"/>
          <p:cNvSpPr txBox="1">
            <a:spLocks noGrp="1"/>
          </p:cNvSpPr>
          <p:nvPr>
            <p:ph type="title" idx="2"/>
          </p:nvPr>
        </p:nvSpPr>
        <p:spPr>
          <a:xfrm>
            <a:off x="931901" y="1797944"/>
            <a:ext cx="1592000" cy="1475600"/>
          </a:xfrm>
          <a:prstGeom prst="rect">
            <a:avLst/>
          </a:prstGeom>
          <a:noFill/>
          <a:ln w="28575" cap="flat" cmpd="sng">
            <a:solidFill>
              <a:schemeClr val="dk1"/>
            </a:solidFill>
            <a:prstDash val="solid"/>
            <a:round/>
            <a:headEnd type="none" w="sm" len="sm"/>
            <a:tailEnd type="none" w="sm" len="sm"/>
          </a:ln>
        </p:spPr>
        <p:txBody>
          <a:bodyPr spcFirstLastPara="1" wrap="square" lIns="121900" tIns="121900" rIns="121900" bIns="121900" anchor="b" anchorCtr="0">
            <a:noAutofit/>
          </a:bodyPr>
          <a:lstStyle/>
          <a:p>
            <a:r>
              <a:rPr lang="en" dirty="0"/>
              <a:t>03</a:t>
            </a:r>
            <a:endParaRPr dirty="0"/>
          </a:p>
        </p:txBody>
      </p:sp>
      <p:grpSp>
        <p:nvGrpSpPr>
          <p:cNvPr id="263" name="Google Shape;263;p33"/>
          <p:cNvGrpSpPr/>
          <p:nvPr/>
        </p:nvGrpSpPr>
        <p:grpSpPr>
          <a:xfrm>
            <a:off x="10575620" y="530686"/>
            <a:ext cx="375929" cy="1458713"/>
            <a:chOff x="7256520" y="835200"/>
            <a:chExt cx="562320" cy="2181960"/>
          </a:xfrm>
        </p:grpSpPr>
        <p:sp>
          <p:nvSpPr>
            <p:cNvPr id="264" name="Google Shape;264;p33"/>
            <p:cNvSpPr/>
            <p:nvPr/>
          </p:nvSpPr>
          <p:spPr>
            <a:xfrm>
              <a:off x="7256520" y="2444400"/>
              <a:ext cx="562320" cy="572760"/>
            </a:xfrm>
            <a:custGeom>
              <a:avLst/>
              <a:gdLst/>
              <a:ahLst/>
              <a:cxnLst/>
              <a:rect l="l" t="t" r="r" b="b"/>
              <a:pathLst>
                <a:path w="1562" h="1591" extrusionOk="0">
                  <a:moveTo>
                    <a:pt x="295" y="0"/>
                  </a:moveTo>
                  <a:lnTo>
                    <a:pt x="0" y="301"/>
                  </a:lnTo>
                  <a:lnTo>
                    <a:pt x="486" y="796"/>
                  </a:lnTo>
                  <a:lnTo>
                    <a:pt x="0" y="1291"/>
                  </a:lnTo>
                  <a:lnTo>
                    <a:pt x="295" y="1591"/>
                  </a:lnTo>
                  <a:lnTo>
                    <a:pt x="781" y="1096"/>
                  </a:lnTo>
                  <a:lnTo>
                    <a:pt x="1267" y="1591"/>
                  </a:lnTo>
                  <a:lnTo>
                    <a:pt x="1562" y="1291"/>
                  </a:lnTo>
                  <a:lnTo>
                    <a:pt x="1076" y="796"/>
                  </a:lnTo>
                  <a:lnTo>
                    <a:pt x="1562" y="301"/>
                  </a:lnTo>
                  <a:lnTo>
                    <a:pt x="1267" y="0"/>
                  </a:lnTo>
                  <a:lnTo>
                    <a:pt x="781" y="496"/>
                  </a:lnTo>
                  <a:lnTo>
                    <a:pt x="295" y="0"/>
                  </a:lnTo>
                  <a:close/>
                </a:path>
              </a:pathLst>
            </a:custGeom>
            <a:solidFill>
              <a:schemeClr val="dk1"/>
            </a:solidFill>
            <a:ln>
              <a:noFill/>
            </a:ln>
          </p:spPr>
          <p:txBody>
            <a:bodyPr spcFirstLastPara="1" wrap="square" lIns="120000" tIns="60000" rIns="120000" bIns="60000" anchor="ctr" anchorCtr="1">
              <a:noAutofit/>
            </a:bodyPr>
            <a:lstStyle/>
            <a:p>
              <a:pPr defTabSz="1219170">
                <a:buClr>
                  <a:srgbClr val="000000"/>
                </a:buClr>
                <a:buSzPts val="1800"/>
              </a:pPr>
              <a:endParaRPr sz="2400" kern="0">
                <a:solidFill>
                  <a:srgbClr val="000000"/>
                </a:solidFill>
                <a:latin typeface="Arial"/>
                <a:ea typeface="Arial"/>
                <a:cs typeface="Arial"/>
                <a:sym typeface="Arial"/>
              </a:endParaRPr>
            </a:p>
          </p:txBody>
        </p:sp>
        <p:sp>
          <p:nvSpPr>
            <p:cNvPr id="265" name="Google Shape;265;p33"/>
            <p:cNvSpPr/>
            <p:nvPr/>
          </p:nvSpPr>
          <p:spPr>
            <a:xfrm>
              <a:off x="7256520" y="1639800"/>
              <a:ext cx="562320" cy="573120"/>
            </a:xfrm>
            <a:custGeom>
              <a:avLst/>
              <a:gdLst/>
              <a:ahLst/>
              <a:cxnLst/>
              <a:rect l="l" t="t" r="r" b="b"/>
              <a:pathLst>
                <a:path w="1562" h="1592" extrusionOk="0">
                  <a:moveTo>
                    <a:pt x="295" y="0"/>
                  </a:moveTo>
                  <a:lnTo>
                    <a:pt x="0" y="301"/>
                  </a:lnTo>
                  <a:lnTo>
                    <a:pt x="486" y="796"/>
                  </a:lnTo>
                  <a:lnTo>
                    <a:pt x="0" y="1291"/>
                  </a:lnTo>
                  <a:lnTo>
                    <a:pt x="295" y="1592"/>
                  </a:lnTo>
                  <a:lnTo>
                    <a:pt x="781" y="1097"/>
                  </a:lnTo>
                  <a:lnTo>
                    <a:pt x="1267" y="1592"/>
                  </a:lnTo>
                  <a:lnTo>
                    <a:pt x="1562" y="1291"/>
                  </a:lnTo>
                  <a:lnTo>
                    <a:pt x="1076" y="796"/>
                  </a:lnTo>
                  <a:lnTo>
                    <a:pt x="1562" y="301"/>
                  </a:lnTo>
                  <a:lnTo>
                    <a:pt x="1267" y="0"/>
                  </a:lnTo>
                  <a:lnTo>
                    <a:pt x="781" y="496"/>
                  </a:lnTo>
                  <a:lnTo>
                    <a:pt x="295" y="0"/>
                  </a:lnTo>
                  <a:close/>
                </a:path>
              </a:pathLst>
            </a:custGeom>
            <a:solidFill>
              <a:schemeClr val="dk1"/>
            </a:solidFill>
            <a:ln>
              <a:noFill/>
            </a:ln>
          </p:spPr>
          <p:txBody>
            <a:bodyPr spcFirstLastPara="1" wrap="square" lIns="120000" tIns="60000" rIns="120000" bIns="60000" anchor="ctr" anchorCtr="1">
              <a:noAutofit/>
            </a:bodyPr>
            <a:lstStyle/>
            <a:p>
              <a:pPr defTabSz="1219170">
                <a:buClr>
                  <a:srgbClr val="000000"/>
                </a:buClr>
                <a:buSzPts val="1800"/>
              </a:pPr>
              <a:endParaRPr sz="2400" kern="0">
                <a:solidFill>
                  <a:srgbClr val="000000"/>
                </a:solidFill>
                <a:latin typeface="Arial"/>
                <a:ea typeface="Arial"/>
                <a:cs typeface="Arial"/>
                <a:sym typeface="Arial"/>
              </a:endParaRPr>
            </a:p>
          </p:txBody>
        </p:sp>
        <p:sp>
          <p:nvSpPr>
            <p:cNvPr id="266" name="Google Shape;266;p33"/>
            <p:cNvSpPr/>
            <p:nvPr/>
          </p:nvSpPr>
          <p:spPr>
            <a:xfrm>
              <a:off x="7256520" y="835200"/>
              <a:ext cx="562320" cy="573120"/>
            </a:xfrm>
            <a:custGeom>
              <a:avLst/>
              <a:gdLst/>
              <a:ahLst/>
              <a:cxnLst/>
              <a:rect l="l" t="t" r="r" b="b"/>
              <a:pathLst>
                <a:path w="1562" h="1592" extrusionOk="0">
                  <a:moveTo>
                    <a:pt x="295" y="0"/>
                  </a:moveTo>
                  <a:lnTo>
                    <a:pt x="0" y="301"/>
                  </a:lnTo>
                  <a:lnTo>
                    <a:pt x="486" y="796"/>
                  </a:lnTo>
                  <a:lnTo>
                    <a:pt x="0" y="1291"/>
                  </a:lnTo>
                  <a:lnTo>
                    <a:pt x="295" y="1592"/>
                  </a:lnTo>
                  <a:lnTo>
                    <a:pt x="781" y="1097"/>
                  </a:lnTo>
                  <a:lnTo>
                    <a:pt x="1267" y="1592"/>
                  </a:lnTo>
                  <a:lnTo>
                    <a:pt x="1562" y="1291"/>
                  </a:lnTo>
                  <a:lnTo>
                    <a:pt x="1076" y="796"/>
                  </a:lnTo>
                  <a:lnTo>
                    <a:pt x="1562" y="301"/>
                  </a:lnTo>
                  <a:lnTo>
                    <a:pt x="1267" y="0"/>
                  </a:lnTo>
                  <a:lnTo>
                    <a:pt x="781" y="495"/>
                  </a:lnTo>
                  <a:lnTo>
                    <a:pt x="295" y="0"/>
                  </a:lnTo>
                  <a:close/>
                </a:path>
              </a:pathLst>
            </a:custGeom>
            <a:solidFill>
              <a:schemeClr val="dk1"/>
            </a:solidFill>
            <a:ln>
              <a:noFill/>
            </a:ln>
          </p:spPr>
          <p:txBody>
            <a:bodyPr spcFirstLastPara="1" wrap="square" lIns="120000" tIns="60000" rIns="120000" bIns="60000" anchor="ctr" anchorCtr="1">
              <a:noAutofit/>
            </a:bodyPr>
            <a:lstStyle/>
            <a:p>
              <a:pPr defTabSz="1219170">
                <a:buClr>
                  <a:srgbClr val="000000"/>
                </a:buClr>
                <a:buSzPts val="1800"/>
              </a:pPr>
              <a:endParaRPr sz="2400" kern="0">
                <a:solidFill>
                  <a:srgbClr val="000000"/>
                </a:solidFill>
                <a:latin typeface="Arial"/>
                <a:ea typeface="Arial"/>
                <a:cs typeface="Arial"/>
                <a:sym typeface="Arial"/>
              </a:endParaRPr>
            </a:p>
          </p:txBody>
        </p:sp>
      </p:grpSp>
      <p:cxnSp>
        <p:nvCxnSpPr>
          <p:cNvPr id="267" name="Google Shape;267;p33"/>
          <p:cNvCxnSpPr/>
          <p:nvPr/>
        </p:nvCxnSpPr>
        <p:spPr>
          <a:xfrm rot="10800000">
            <a:off x="2833000" y="3928452"/>
            <a:ext cx="8742400" cy="0"/>
          </a:xfrm>
          <a:prstGeom prst="straightConnector1">
            <a:avLst/>
          </a:prstGeom>
          <a:noFill/>
          <a:ln w="38100" cap="flat" cmpd="sng">
            <a:solidFill>
              <a:schemeClr val="dk1"/>
            </a:solidFill>
            <a:prstDash val="solid"/>
            <a:round/>
            <a:headEnd type="none" w="sm" len="sm"/>
            <a:tailEnd type="none" w="sm" len="sm"/>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4"/>
          <p:cNvSpPr txBox="1"/>
          <p:nvPr/>
        </p:nvSpPr>
        <p:spPr>
          <a:xfrm>
            <a:off x="2501828" y="1725578"/>
            <a:ext cx="1580757" cy="784509"/>
          </a:xfrm>
          <a:prstGeom prst="rect">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defTabSz="1219170">
              <a:lnSpc>
                <a:spcPct val="115000"/>
              </a:lnSpc>
              <a:buClr>
                <a:srgbClr val="000000"/>
              </a:buClr>
            </a:pPr>
            <a:r>
              <a:rPr lang="en" sz="2400" b="1" kern="0" dirty="0">
                <a:solidFill>
                  <a:srgbClr val="FFFFFF"/>
                </a:solidFill>
                <a:latin typeface="Century"/>
                <a:ea typeface="Century"/>
                <a:cs typeface="Century"/>
                <a:sym typeface="Century"/>
              </a:rPr>
              <a:t>Video</a:t>
            </a:r>
            <a:endParaRPr sz="2400" b="1" kern="0" dirty="0">
              <a:solidFill>
                <a:srgbClr val="FFFFFF"/>
              </a:solidFill>
              <a:latin typeface="Century"/>
              <a:ea typeface="Century"/>
              <a:cs typeface="Century"/>
              <a:sym typeface="Century"/>
            </a:endParaRPr>
          </a:p>
        </p:txBody>
      </p:sp>
      <p:sp>
        <p:nvSpPr>
          <p:cNvPr id="273" name="Google Shape;273;p34"/>
          <p:cNvSpPr txBox="1"/>
          <p:nvPr/>
        </p:nvSpPr>
        <p:spPr>
          <a:xfrm>
            <a:off x="1015583" y="4677667"/>
            <a:ext cx="1364000" cy="819600"/>
          </a:xfrm>
          <a:prstGeom prst="rect">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defTabSz="1219170">
              <a:lnSpc>
                <a:spcPct val="115000"/>
              </a:lnSpc>
              <a:buClr>
                <a:srgbClr val="000000"/>
              </a:buClr>
            </a:pPr>
            <a:r>
              <a:rPr lang="en" sz="2400" b="1" kern="0" dirty="0">
                <a:solidFill>
                  <a:srgbClr val="FFFFFF"/>
                </a:solidFill>
                <a:latin typeface="Century"/>
                <a:ea typeface="Century"/>
                <a:cs typeface="Century"/>
                <a:sym typeface="Century"/>
              </a:rPr>
              <a:t>Output </a:t>
            </a:r>
            <a:endParaRPr sz="2400" kern="0" dirty="0">
              <a:solidFill>
                <a:srgbClr val="FFFFFF"/>
              </a:solidFill>
              <a:latin typeface="Century"/>
              <a:ea typeface="Century"/>
              <a:cs typeface="Century"/>
              <a:sym typeface="Century"/>
            </a:endParaRPr>
          </a:p>
        </p:txBody>
      </p:sp>
      <p:sp>
        <p:nvSpPr>
          <p:cNvPr id="274" name="Google Shape;274;p34"/>
          <p:cNvSpPr txBox="1"/>
          <p:nvPr/>
        </p:nvSpPr>
        <p:spPr>
          <a:xfrm>
            <a:off x="7425193" y="1754761"/>
            <a:ext cx="1827225" cy="819600"/>
          </a:xfrm>
          <a:prstGeom prst="rect">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defTabSz="1219170">
              <a:lnSpc>
                <a:spcPct val="115000"/>
              </a:lnSpc>
              <a:buClr>
                <a:srgbClr val="000000"/>
              </a:buClr>
            </a:pPr>
            <a:endParaRPr sz="2400" b="1" kern="0">
              <a:solidFill>
                <a:srgbClr val="FFFFFF"/>
              </a:solidFill>
              <a:latin typeface="Century"/>
              <a:ea typeface="Century"/>
              <a:cs typeface="Century"/>
              <a:sym typeface="Century"/>
            </a:endParaRPr>
          </a:p>
        </p:txBody>
      </p:sp>
      <p:sp>
        <p:nvSpPr>
          <p:cNvPr id="275" name="Google Shape;275;p34"/>
          <p:cNvSpPr txBox="1"/>
          <p:nvPr/>
        </p:nvSpPr>
        <p:spPr>
          <a:xfrm>
            <a:off x="6972730" y="4677667"/>
            <a:ext cx="2007959" cy="819600"/>
          </a:xfrm>
          <a:prstGeom prst="rect">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defTabSz="1219170">
              <a:lnSpc>
                <a:spcPct val="115000"/>
              </a:lnSpc>
              <a:buClr>
                <a:srgbClr val="000000"/>
              </a:buClr>
            </a:pPr>
            <a:r>
              <a:rPr lang="en" sz="2400" b="1" kern="0" dirty="0">
                <a:solidFill>
                  <a:srgbClr val="FFFFFF"/>
                </a:solidFill>
                <a:latin typeface="Century"/>
                <a:ea typeface="Century"/>
                <a:cs typeface="Century"/>
                <a:sym typeface="Century"/>
              </a:rPr>
              <a:t>Possession Calculation</a:t>
            </a:r>
            <a:endParaRPr sz="2400" b="1" kern="0" dirty="0">
              <a:solidFill>
                <a:srgbClr val="FFFFFF"/>
              </a:solidFill>
              <a:latin typeface="Century"/>
              <a:ea typeface="Century"/>
              <a:cs typeface="Century"/>
              <a:sym typeface="Century"/>
            </a:endParaRPr>
          </a:p>
        </p:txBody>
      </p:sp>
      <p:cxnSp>
        <p:nvCxnSpPr>
          <p:cNvPr id="276" name="Google Shape;276;p34"/>
          <p:cNvCxnSpPr>
            <a:stCxn id="272" idx="3"/>
          </p:cNvCxnSpPr>
          <p:nvPr/>
        </p:nvCxnSpPr>
        <p:spPr>
          <a:xfrm rot="10800000" flipH="1">
            <a:off x="4082585" y="2113032"/>
            <a:ext cx="922800" cy="4800"/>
          </a:xfrm>
          <a:prstGeom prst="straightConnector1">
            <a:avLst/>
          </a:prstGeom>
          <a:noFill/>
          <a:ln w="19050" cap="flat" cmpd="sng">
            <a:solidFill>
              <a:schemeClr val="dk1"/>
            </a:solidFill>
            <a:prstDash val="solid"/>
            <a:round/>
            <a:headEnd type="none" w="sm" len="sm"/>
            <a:tailEnd type="oval" w="med" len="med"/>
          </a:ln>
        </p:spPr>
      </p:cxnSp>
      <p:cxnSp>
        <p:nvCxnSpPr>
          <p:cNvPr id="277" name="Google Shape;277;p34"/>
          <p:cNvCxnSpPr/>
          <p:nvPr/>
        </p:nvCxnSpPr>
        <p:spPr>
          <a:xfrm rot="10800000">
            <a:off x="9010651" y="5137792"/>
            <a:ext cx="1949149" cy="0"/>
          </a:xfrm>
          <a:prstGeom prst="straightConnector1">
            <a:avLst/>
          </a:prstGeom>
          <a:noFill/>
          <a:ln w="19050" cap="flat" cmpd="sng">
            <a:solidFill>
              <a:schemeClr val="dk1"/>
            </a:solidFill>
            <a:prstDash val="solid"/>
            <a:round/>
            <a:headEnd type="none" w="sm" len="sm"/>
            <a:tailEnd type="oval" w="med" len="med"/>
          </a:ln>
        </p:spPr>
      </p:cxnSp>
      <p:cxnSp>
        <p:nvCxnSpPr>
          <p:cNvPr id="278" name="Google Shape;278;p34"/>
          <p:cNvCxnSpPr>
            <a:stCxn id="279" idx="1"/>
            <a:endCxn id="273" idx="3"/>
          </p:cNvCxnSpPr>
          <p:nvPr/>
        </p:nvCxnSpPr>
        <p:spPr>
          <a:xfrm rot="10800000">
            <a:off x="2379571" y="5087467"/>
            <a:ext cx="972000" cy="0"/>
          </a:xfrm>
          <a:prstGeom prst="straightConnector1">
            <a:avLst/>
          </a:prstGeom>
          <a:noFill/>
          <a:ln w="19050" cap="flat" cmpd="sng">
            <a:solidFill>
              <a:schemeClr val="dk1"/>
            </a:solidFill>
            <a:prstDash val="solid"/>
            <a:round/>
            <a:headEnd type="none" w="sm" len="sm"/>
            <a:tailEnd type="oval" w="med" len="med"/>
          </a:ln>
        </p:spPr>
      </p:cxnSp>
      <p:sp>
        <p:nvSpPr>
          <p:cNvPr id="280" name="Google Shape;280;p34"/>
          <p:cNvSpPr txBox="1"/>
          <p:nvPr/>
        </p:nvSpPr>
        <p:spPr>
          <a:xfrm>
            <a:off x="10268887" y="1724479"/>
            <a:ext cx="1665035" cy="880165"/>
          </a:xfrm>
          <a:prstGeom prst="rect">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lnSpc>
                <a:spcPct val="115000"/>
              </a:lnSpc>
              <a:buClr>
                <a:srgbClr val="000000"/>
              </a:buClr>
            </a:pPr>
            <a:r>
              <a:rPr lang="en" sz="2400" b="1" kern="0">
                <a:solidFill>
                  <a:srgbClr val="FFFFFF"/>
                </a:solidFill>
                <a:latin typeface="Century"/>
                <a:ea typeface="Century"/>
                <a:cs typeface="Century"/>
                <a:sym typeface="Century"/>
              </a:rPr>
              <a:t>      </a:t>
            </a:r>
            <a:endParaRPr sz="2400" b="1" kern="0">
              <a:solidFill>
                <a:srgbClr val="FFFFFF"/>
              </a:solidFill>
              <a:latin typeface="Century"/>
              <a:ea typeface="Century"/>
              <a:cs typeface="Century"/>
              <a:sym typeface="Century"/>
            </a:endParaRPr>
          </a:p>
        </p:txBody>
      </p:sp>
      <p:cxnSp>
        <p:nvCxnSpPr>
          <p:cNvPr id="281" name="Google Shape;281;p34"/>
          <p:cNvCxnSpPr/>
          <p:nvPr/>
        </p:nvCxnSpPr>
        <p:spPr>
          <a:xfrm flipH="1">
            <a:off x="10949513" y="2635250"/>
            <a:ext cx="9171" cy="920453"/>
          </a:xfrm>
          <a:prstGeom prst="straightConnector1">
            <a:avLst/>
          </a:prstGeom>
          <a:noFill/>
          <a:ln w="19050" cap="flat" cmpd="sng">
            <a:solidFill>
              <a:schemeClr val="dk1"/>
            </a:solidFill>
            <a:prstDash val="solid"/>
            <a:round/>
            <a:headEnd type="none" w="sm" len="sm"/>
            <a:tailEnd type="oval" w="med" len="med"/>
          </a:ln>
        </p:spPr>
      </p:cxnSp>
      <p:sp>
        <p:nvSpPr>
          <p:cNvPr id="282" name="Google Shape;282;p34"/>
          <p:cNvSpPr txBox="1"/>
          <p:nvPr/>
        </p:nvSpPr>
        <p:spPr>
          <a:xfrm>
            <a:off x="9705978" y="3555702"/>
            <a:ext cx="2400292" cy="982753"/>
          </a:xfrm>
          <a:prstGeom prst="rect">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lnSpc>
                <a:spcPct val="115000"/>
              </a:lnSpc>
              <a:buClr>
                <a:srgbClr val="000000"/>
              </a:buClr>
            </a:pPr>
            <a:endParaRPr sz="2400" b="1" kern="0">
              <a:solidFill>
                <a:srgbClr val="FFFFFF"/>
              </a:solidFill>
              <a:latin typeface="Century"/>
              <a:ea typeface="Century"/>
              <a:cs typeface="Century"/>
              <a:sym typeface="Century"/>
            </a:endParaRPr>
          </a:p>
        </p:txBody>
      </p:sp>
      <p:cxnSp>
        <p:nvCxnSpPr>
          <p:cNvPr id="283" name="Google Shape;283;p34"/>
          <p:cNvCxnSpPr/>
          <p:nvPr/>
        </p:nvCxnSpPr>
        <p:spPr>
          <a:xfrm>
            <a:off x="10958684" y="4543425"/>
            <a:ext cx="0" cy="603000"/>
          </a:xfrm>
          <a:prstGeom prst="straightConnector1">
            <a:avLst/>
          </a:prstGeom>
          <a:noFill/>
          <a:ln w="19050" cap="flat" cmpd="sng">
            <a:solidFill>
              <a:srgbClr val="F9F9F9"/>
            </a:solidFill>
            <a:prstDash val="solid"/>
            <a:round/>
            <a:headEnd type="none" w="sm" len="sm"/>
            <a:tailEnd type="none" w="sm" len="sm"/>
          </a:ln>
        </p:spPr>
      </p:cxnSp>
      <p:pic>
        <p:nvPicPr>
          <p:cNvPr id="284" name="Google Shape;284;p34"/>
          <p:cNvPicPr preferRelativeResize="0"/>
          <p:nvPr/>
        </p:nvPicPr>
        <p:blipFill rotWithShape="1">
          <a:blip r:embed="rId3">
            <a:alphaModFix/>
          </a:blip>
          <a:srcRect/>
          <a:stretch/>
        </p:blipFill>
        <p:spPr>
          <a:xfrm>
            <a:off x="1697583" y="2075575"/>
            <a:ext cx="800423" cy="68911"/>
          </a:xfrm>
          <a:prstGeom prst="rect">
            <a:avLst/>
          </a:prstGeom>
          <a:noFill/>
          <a:ln>
            <a:noFill/>
          </a:ln>
        </p:spPr>
      </p:pic>
      <p:cxnSp>
        <p:nvCxnSpPr>
          <p:cNvPr id="285" name="Google Shape;285;p34"/>
          <p:cNvCxnSpPr/>
          <p:nvPr/>
        </p:nvCxnSpPr>
        <p:spPr>
          <a:xfrm rot="-5400000">
            <a:off x="1156669" y="1267105"/>
            <a:ext cx="482000" cy="283600"/>
          </a:xfrm>
          <a:prstGeom prst="curvedConnector3">
            <a:avLst>
              <a:gd name="adj1" fmla="val 50000"/>
            </a:avLst>
          </a:prstGeom>
          <a:noFill/>
          <a:ln w="9525" cap="flat" cmpd="sng">
            <a:solidFill>
              <a:srgbClr val="F9F9F9"/>
            </a:solidFill>
            <a:prstDash val="solid"/>
            <a:round/>
            <a:headEnd type="none" w="sm" len="sm"/>
            <a:tailEnd type="triangle" w="med" len="med"/>
          </a:ln>
        </p:spPr>
      </p:cxnSp>
      <p:sp>
        <p:nvSpPr>
          <p:cNvPr id="286" name="Google Shape;286;p34"/>
          <p:cNvSpPr txBox="1"/>
          <p:nvPr/>
        </p:nvSpPr>
        <p:spPr>
          <a:xfrm>
            <a:off x="1255870" y="757708"/>
            <a:ext cx="1277276" cy="410379"/>
          </a:xfrm>
          <a:prstGeom prst="rect">
            <a:avLst/>
          </a:prstGeom>
          <a:noFill/>
          <a:ln>
            <a:noFill/>
          </a:ln>
        </p:spPr>
        <p:txBody>
          <a:bodyPr spcFirstLastPara="1" wrap="square" lIns="121900" tIns="60933" rIns="121900" bIns="60933" anchor="t" anchorCtr="0">
            <a:spAutoFit/>
          </a:bodyPr>
          <a:lstStyle/>
          <a:p>
            <a:pPr defTabSz="1219170">
              <a:buClr>
                <a:srgbClr val="000000"/>
              </a:buClr>
            </a:pPr>
            <a:r>
              <a:rPr lang="en" sz="1867" kern="0">
                <a:solidFill>
                  <a:srgbClr val="FFFFFF"/>
                </a:solidFill>
                <a:latin typeface="Arial"/>
                <a:ea typeface="Arial"/>
                <a:cs typeface="Arial"/>
                <a:sym typeface="Arial"/>
              </a:rPr>
              <a:t>Input </a:t>
            </a:r>
            <a:endParaRPr sz="1867" kern="0">
              <a:solidFill>
                <a:srgbClr val="000000"/>
              </a:solidFill>
              <a:latin typeface="Arial"/>
              <a:cs typeface="Arial"/>
              <a:sym typeface="Arial"/>
            </a:endParaRPr>
          </a:p>
        </p:txBody>
      </p:sp>
      <p:sp>
        <p:nvSpPr>
          <p:cNvPr id="287" name="Google Shape;287;p34"/>
          <p:cNvSpPr txBox="1"/>
          <p:nvPr/>
        </p:nvSpPr>
        <p:spPr>
          <a:xfrm>
            <a:off x="7636791" y="1896122"/>
            <a:ext cx="1552975" cy="492388"/>
          </a:xfrm>
          <a:prstGeom prst="rect">
            <a:avLst/>
          </a:prstGeom>
          <a:noFill/>
          <a:ln>
            <a:noFill/>
          </a:ln>
        </p:spPr>
        <p:txBody>
          <a:bodyPr spcFirstLastPara="1" wrap="square" lIns="121900" tIns="60933" rIns="121900" bIns="60933" anchor="t" anchorCtr="0">
            <a:spAutoFit/>
          </a:bodyPr>
          <a:lstStyle/>
          <a:p>
            <a:pPr defTabSz="1219170">
              <a:buClr>
                <a:srgbClr val="000000"/>
              </a:buClr>
            </a:pPr>
            <a:r>
              <a:rPr lang="en" sz="2400" b="1" kern="0" dirty="0">
                <a:solidFill>
                  <a:srgbClr val="FFFFFF"/>
                </a:solidFill>
                <a:latin typeface="Century" panose="02040604050505020304" pitchFamily="18" charset="0"/>
                <a:ea typeface="Arial"/>
                <a:cs typeface="Arial"/>
                <a:sym typeface="Arial"/>
              </a:rPr>
              <a:t>Tracking</a:t>
            </a:r>
            <a:r>
              <a:rPr lang="en" sz="2400" kern="0" dirty="0">
                <a:solidFill>
                  <a:srgbClr val="FFFFFF"/>
                </a:solidFill>
                <a:latin typeface="Arial"/>
                <a:ea typeface="Arial"/>
                <a:cs typeface="Arial"/>
                <a:sym typeface="Arial"/>
              </a:rPr>
              <a:t> </a:t>
            </a:r>
            <a:endParaRPr sz="1867" kern="0" dirty="0">
              <a:solidFill>
                <a:srgbClr val="FFFFFF"/>
              </a:solidFill>
              <a:latin typeface="Arial"/>
              <a:ea typeface="Arial"/>
              <a:cs typeface="Arial"/>
              <a:sym typeface="Arial"/>
            </a:endParaRPr>
          </a:p>
        </p:txBody>
      </p:sp>
      <p:pic>
        <p:nvPicPr>
          <p:cNvPr id="288" name="Google Shape;288;p34"/>
          <p:cNvPicPr preferRelativeResize="0"/>
          <p:nvPr/>
        </p:nvPicPr>
        <p:blipFill rotWithShape="1">
          <a:blip r:embed="rId4">
            <a:alphaModFix/>
          </a:blip>
          <a:srcRect/>
          <a:stretch/>
        </p:blipFill>
        <p:spPr>
          <a:xfrm>
            <a:off x="696420" y="1649906"/>
            <a:ext cx="1211336" cy="904717"/>
          </a:xfrm>
          <a:prstGeom prst="rect">
            <a:avLst/>
          </a:prstGeom>
          <a:noFill/>
          <a:ln>
            <a:noFill/>
          </a:ln>
        </p:spPr>
      </p:pic>
      <p:sp>
        <p:nvSpPr>
          <p:cNvPr id="289" name="Google Shape;289;p34"/>
          <p:cNvSpPr txBox="1"/>
          <p:nvPr/>
        </p:nvSpPr>
        <p:spPr>
          <a:xfrm>
            <a:off x="5042239" y="1720806"/>
            <a:ext cx="1818940" cy="784509"/>
          </a:xfrm>
          <a:prstGeom prst="rect">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defTabSz="1219170">
              <a:lnSpc>
                <a:spcPct val="115000"/>
              </a:lnSpc>
              <a:buClr>
                <a:srgbClr val="000000"/>
              </a:buClr>
            </a:pPr>
            <a:r>
              <a:rPr lang="en" sz="2400" b="1" kern="0">
                <a:solidFill>
                  <a:srgbClr val="FFFFFF"/>
                </a:solidFill>
                <a:latin typeface="Century"/>
                <a:ea typeface="Century"/>
                <a:cs typeface="Century"/>
                <a:sym typeface="Century"/>
              </a:rPr>
              <a:t> </a:t>
            </a:r>
            <a:endParaRPr sz="2400" b="1" kern="0">
              <a:solidFill>
                <a:srgbClr val="FFFFFF"/>
              </a:solidFill>
              <a:latin typeface="Century"/>
              <a:ea typeface="Century"/>
              <a:cs typeface="Century"/>
              <a:sym typeface="Century"/>
            </a:endParaRPr>
          </a:p>
        </p:txBody>
      </p:sp>
      <p:cxnSp>
        <p:nvCxnSpPr>
          <p:cNvPr id="290" name="Google Shape;290;p34"/>
          <p:cNvCxnSpPr/>
          <p:nvPr/>
        </p:nvCxnSpPr>
        <p:spPr>
          <a:xfrm>
            <a:off x="6863832" y="2142343"/>
            <a:ext cx="561360" cy="1656"/>
          </a:xfrm>
          <a:prstGeom prst="straightConnector1">
            <a:avLst/>
          </a:prstGeom>
          <a:noFill/>
          <a:ln w="15875" cap="flat" cmpd="sng">
            <a:solidFill>
              <a:srgbClr val="F9F9F9"/>
            </a:solidFill>
            <a:prstDash val="solid"/>
            <a:round/>
            <a:headEnd type="none" w="sm" len="sm"/>
            <a:tailEnd type="none" w="sm" len="sm"/>
          </a:ln>
        </p:spPr>
      </p:cxnSp>
      <p:cxnSp>
        <p:nvCxnSpPr>
          <p:cNvPr id="291" name="Google Shape;291;p34"/>
          <p:cNvCxnSpPr>
            <a:endCxn id="280" idx="1"/>
          </p:cNvCxnSpPr>
          <p:nvPr/>
        </p:nvCxnSpPr>
        <p:spPr>
          <a:xfrm>
            <a:off x="9252487" y="2162961"/>
            <a:ext cx="1016400" cy="1600"/>
          </a:xfrm>
          <a:prstGeom prst="straightConnector1">
            <a:avLst/>
          </a:prstGeom>
          <a:noFill/>
          <a:ln w="15875" cap="flat" cmpd="sng">
            <a:solidFill>
              <a:srgbClr val="F9F9F9"/>
            </a:solidFill>
            <a:prstDash val="solid"/>
            <a:round/>
            <a:headEnd type="none" w="sm" len="sm"/>
            <a:tailEnd type="none" w="sm" len="sm"/>
          </a:ln>
        </p:spPr>
      </p:cxnSp>
      <p:sp>
        <p:nvSpPr>
          <p:cNvPr id="292" name="Google Shape;292;p34"/>
          <p:cNvSpPr txBox="1"/>
          <p:nvPr/>
        </p:nvSpPr>
        <p:spPr>
          <a:xfrm>
            <a:off x="5085504" y="1859879"/>
            <a:ext cx="1640419" cy="492388"/>
          </a:xfrm>
          <a:prstGeom prst="rect">
            <a:avLst/>
          </a:prstGeom>
          <a:noFill/>
          <a:ln>
            <a:noFill/>
          </a:ln>
        </p:spPr>
        <p:txBody>
          <a:bodyPr spcFirstLastPara="1" wrap="square" lIns="121900" tIns="60933" rIns="121900" bIns="60933" anchor="t" anchorCtr="0">
            <a:spAutoFit/>
          </a:bodyPr>
          <a:lstStyle/>
          <a:p>
            <a:pPr defTabSz="1219170">
              <a:buClr>
                <a:srgbClr val="000000"/>
              </a:buClr>
            </a:pPr>
            <a:r>
              <a:rPr lang="en" sz="2400" b="1" kern="0" dirty="0">
                <a:solidFill>
                  <a:srgbClr val="FFFFFF"/>
                </a:solidFill>
                <a:latin typeface="Century"/>
                <a:ea typeface="Century"/>
                <a:cs typeface="Century"/>
                <a:sym typeface="Century"/>
              </a:rPr>
              <a:t>Detection</a:t>
            </a:r>
            <a:endParaRPr sz="1867" kern="0" dirty="0">
              <a:solidFill>
                <a:srgbClr val="000000"/>
              </a:solidFill>
              <a:latin typeface="Arial"/>
              <a:ea typeface="Arial"/>
              <a:cs typeface="Arial"/>
              <a:sym typeface="Arial"/>
            </a:endParaRPr>
          </a:p>
        </p:txBody>
      </p:sp>
      <p:sp>
        <p:nvSpPr>
          <p:cNvPr id="293" name="Google Shape;293;p34"/>
          <p:cNvSpPr txBox="1"/>
          <p:nvPr/>
        </p:nvSpPr>
        <p:spPr>
          <a:xfrm>
            <a:off x="10268818" y="1890160"/>
            <a:ext cx="1827225" cy="492388"/>
          </a:xfrm>
          <a:prstGeom prst="rect">
            <a:avLst/>
          </a:prstGeom>
          <a:noFill/>
          <a:ln>
            <a:noFill/>
          </a:ln>
        </p:spPr>
        <p:txBody>
          <a:bodyPr spcFirstLastPara="1" wrap="square" lIns="121900" tIns="60933" rIns="121900" bIns="60933" anchor="t" anchorCtr="0">
            <a:spAutoFit/>
          </a:bodyPr>
          <a:lstStyle/>
          <a:p>
            <a:pPr defTabSz="1219170">
              <a:buClr>
                <a:srgbClr val="000000"/>
              </a:buClr>
            </a:pPr>
            <a:r>
              <a:rPr lang="en" sz="2400" b="1" kern="0" dirty="0">
                <a:solidFill>
                  <a:srgbClr val="FFFFFF"/>
                </a:solidFill>
                <a:latin typeface="Century"/>
                <a:ea typeface="Century"/>
                <a:cs typeface="Century"/>
                <a:sym typeface="Century"/>
              </a:rPr>
              <a:t>Clustering</a:t>
            </a:r>
            <a:endParaRPr sz="1867" kern="0" dirty="0">
              <a:solidFill>
                <a:srgbClr val="000000"/>
              </a:solidFill>
              <a:latin typeface="Arial"/>
              <a:ea typeface="Arial"/>
              <a:cs typeface="Arial"/>
              <a:sym typeface="Arial"/>
            </a:endParaRPr>
          </a:p>
        </p:txBody>
      </p:sp>
      <p:sp>
        <p:nvSpPr>
          <p:cNvPr id="294" name="Google Shape;294;p34"/>
          <p:cNvSpPr txBox="1"/>
          <p:nvPr/>
        </p:nvSpPr>
        <p:spPr>
          <a:xfrm>
            <a:off x="9668656" y="3580712"/>
            <a:ext cx="2580056" cy="972519"/>
          </a:xfrm>
          <a:prstGeom prst="rect">
            <a:avLst/>
          </a:prstGeom>
          <a:noFill/>
          <a:ln>
            <a:noFill/>
          </a:ln>
        </p:spPr>
        <p:txBody>
          <a:bodyPr spcFirstLastPara="1" wrap="square" lIns="121900" tIns="60933" rIns="121900" bIns="60933" anchor="t" anchorCtr="0">
            <a:spAutoFit/>
          </a:bodyPr>
          <a:lstStyle/>
          <a:p>
            <a:pPr algn="ctr" defTabSz="1219170">
              <a:lnSpc>
                <a:spcPct val="115000"/>
              </a:lnSpc>
              <a:buClr>
                <a:srgbClr val="000000"/>
              </a:buClr>
            </a:pPr>
            <a:r>
              <a:rPr lang="en" sz="2400" b="1" kern="0" dirty="0">
                <a:solidFill>
                  <a:srgbClr val="FFFFFF"/>
                </a:solidFill>
                <a:latin typeface="Century"/>
                <a:ea typeface="Century"/>
                <a:cs typeface="Century"/>
                <a:sym typeface="Century"/>
              </a:rPr>
              <a:t>Field </a:t>
            </a:r>
            <a:endParaRPr sz="1867" kern="0" dirty="0">
              <a:solidFill>
                <a:srgbClr val="000000"/>
              </a:solidFill>
              <a:latin typeface="Arial"/>
              <a:cs typeface="Arial"/>
              <a:sym typeface="Arial"/>
            </a:endParaRPr>
          </a:p>
          <a:p>
            <a:pPr algn="ctr" defTabSz="1219170">
              <a:lnSpc>
                <a:spcPct val="115000"/>
              </a:lnSpc>
              <a:buClr>
                <a:srgbClr val="000000"/>
              </a:buClr>
            </a:pPr>
            <a:r>
              <a:rPr lang="en" sz="2400" b="1" kern="0" dirty="0">
                <a:solidFill>
                  <a:srgbClr val="FFFFFF"/>
                </a:solidFill>
                <a:latin typeface="Century"/>
                <a:ea typeface="Century"/>
                <a:cs typeface="Century"/>
                <a:sym typeface="Century"/>
              </a:rPr>
              <a:t>Transformation</a:t>
            </a:r>
            <a:endParaRPr sz="2400" b="1" kern="0" dirty="0">
              <a:solidFill>
                <a:srgbClr val="FFFFFF"/>
              </a:solidFill>
              <a:latin typeface="Century"/>
              <a:ea typeface="Century"/>
              <a:cs typeface="Century"/>
              <a:sym typeface="Century"/>
            </a:endParaRPr>
          </a:p>
        </p:txBody>
      </p:sp>
      <p:sp>
        <p:nvSpPr>
          <p:cNvPr id="279" name="Google Shape;279;p34"/>
          <p:cNvSpPr txBox="1"/>
          <p:nvPr/>
        </p:nvSpPr>
        <p:spPr>
          <a:xfrm>
            <a:off x="3351571" y="4550607"/>
            <a:ext cx="2385012" cy="1073720"/>
          </a:xfrm>
          <a:prstGeom prst="rect">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defTabSz="1219170">
              <a:lnSpc>
                <a:spcPct val="115000"/>
              </a:lnSpc>
              <a:buClr>
                <a:srgbClr val="000000"/>
              </a:buClr>
            </a:pPr>
            <a:r>
              <a:rPr lang="en" sz="2400" b="1" kern="0" dirty="0">
                <a:solidFill>
                  <a:srgbClr val="FFFFFF"/>
                </a:solidFill>
                <a:latin typeface="Century"/>
                <a:ea typeface="Century"/>
                <a:cs typeface="Century"/>
                <a:sym typeface="Century"/>
              </a:rPr>
              <a:t>Video  Visualization</a:t>
            </a:r>
            <a:endParaRPr sz="2400" kern="0" dirty="0">
              <a:solidFill>
                <a:srgbClr val="FFFFFF"/>
              </a:solidFill>
              <a:latin typeface="Century"/>
              <a:ea typeface="Century"/>
              <a:cs typeface="Century"/>
              <a:sym typeface="Century"/>
            </a:endParaRPr>
          </a:p>
        </p:txBody>
      </p:sp>
      <p:cxnSp>
        <p:nvCxnSpPr>
          <p:cNvPr id="295" name="Google Shape;295;p34"/>
          <p:cNvCxnSpPr>
            <a:stCxn id="275" idx="1"/>
            <a:endCxn id="279" idx="3"/>
          </p:cNvCxnSpPr>
          <p:nvPr/>
        </p:nvCxnSpPr>
        <p:spPr>
          <a:xfrm rot="10800000">
            <a:off x="5736729" y="5087467"/>
            <a:ext cx="1236000" cy="0"/>
          </a:xfrm>
          <a:prstGeom prst="straightConnector1">
            <a:avLst/>
          </a:prstGeom>
          <a:noFill/>
          <a:ln w="19050" cap="flat" cmpd="sng">
            <a:solidFill>
              <a:schemeClr val="dk1"/>
            </a:solidFill>
            <a:prstDash val="solid"/>
            <a:round/>
            <a:headEnd type="none" w="sm" len="sm"/>
            <a:tailEnd type="oval"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86"/>
                                        </p:tgtEl>
                                        <p:attrNameLst>
                                          <p:attrName>style.visibility</p:attrName>
                                        </p:attrNameLst>
                                      </p:cBhvr>
                                      <p:to>
                                        <p:strVal val="visible"/>
                                      </p:to>
                                    </p:set>
                                    <p:anim calcmode="lin" valueType="num">
                                      <p:cBhvr additive="base">
                                        <p:cTn id="7" dur="500"/>
                                        <p:tgtEl>
                                          <p:spTgt spid="286"/>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285"/>
                                        </p:tgtEl>
                                        <p:attrNameLst>
                                          <p:attrName>style.visibility</p:attrName>
                                        </p:attrNameLst>
                                      </p:cBhvr>
                                      <p:to>
                                        <p:strVal val="visible"/>
                                      </p:to>
                                    </p:set>
                                    <p:anim calcmode="lin" valueType="num">
                                      <p:cBhvr additive="base">
                                        <p:cTn id="10" dur="500"/>
                                        <p:tgtEl>
                                          <p:spTgt spid="285"/>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288"/>
                                        </p:tgtEl>
                                        <p:attrNameLst>
                                          <p:attrName>style.visibility</p:attrName>
                                        </p:attrNameLst>
                                      </p:cBhvr>
                                      <p:to>
                                        <p:strVal val="visible"/>
                                      </p:to>
                                    </p:set>
                                    <p:anim calcmode="lin" valueType="num">
                                      <p:cBhvr additive="base">
                                        <p:cTn id="13" dur="500"/>
                                        <p:tgtEl>
                                          <p:spTgt spid="288"/>
                                        </p:tgtEl>
                                        <p:attrNameLst>
                                          <p:attrName>ppt_y</p:attrName>
                                        </p:attrNameLst>
                                      </p:cBhvr>
                                      <p:tavLst>
                                        <p:tav tm="0">
                                          <p:val>
                                            <p:strVal val="#ppt_y+1"/>
                                          </p:val>
                                        </p:tav>
                                        <p:tav tm="100000">
                                          <p:val>
                                            <p:strVal val="#ppt_y"/>
                                          </p:val>
                                        </p:tav>
                                      </p:tavLst>
                                    </p:anim>
                                  </p:childTnLst>
                                </p:cTn>
                              </p:par>
                              <p:par>
                                <p:cTn id="14" presetID="10" presetClass="entr" presetSubtype="0" fill="hold" nodeType="withEffect">
                                  <p:stCondLst>
                                    <p:cond delay="250"/>
                                  </p:stCondLst>
                                  <p:childTnLst>
                                    <p:set>
                                      <p:cBhvr>
                                        <p:cTn id="15" dur="1" fill="hold">
                                          <p:stCondLst>
                                            <p:cond delay="0"/>
                                          </p:stCondLst>
                                        </p:cTn>
                                        <p:tgtEl>
                                          <p:spTgt spid="284"/>
                                        </p:tgtEl>
                                        <p:attrNameLst>
                                          <p:attrName>style.visibility</p:attrName>
                                        </p:attrNameLst>
                                      </p:cBhvr>
                                      <p:to>
                                        <p:strVal val="visible"/>
                                      </p:to>
                                    </p:set>
                                    <p:animEffect transition="in" filter="fade">
                                      <p:cBhvr>
                                        <p:cTn id="16" dur="500"/>
                                        <p:tgtEl>
                                          <p:spTgt spid="284"/>
                                        </p:tgtEl>
                                      </p:cBhvr>
                                    </p:animEffect>
                                  </p:childTnLst>
                                </p:cTn>
                              </p:par>
                              <p:par>
                                <p:cTn id="17" presetID="10" presetClass="entr" presetSubtype="0" fill="hold" nodeType="withEffect">
                                  <p:stCondLst>
                                    <p:cond delay="250"/>
                                  </p:stCondLst>
                                  <p:childTnLst>
                                    <p:set>
                                      <p:cBhvr>
                                        <p:cTn id="18" dur="1" fill="hold">
                                          <p:stCondLst>
                                            <p:cond delay="0"/>
                                          </p:stCondLst>
                                        </p:cTn>
                                        <p:tgtEl>
                                          <p:spTgt spid="272"/>
                                        </p:tgtEl>
                                        <p:attrNameLst>
                                          <p:attrName>style.visibility</p:attrName>
                                        </p:attrNameLst>
                                      </p:cBhvr>
                                      <p:to>
                                        <p:strVal val="visible"/>
                                      </p:to>
                                    </p:set>
                                    <p:animEffect transition="in" filter="fade">
                                      <p:cBhvr>
                                        <p:cTn id="19" dur="500"/>
                                        <p:tgtEl>
                                          <p:spTgt spid="272"/>
                                        </p:tgtEl>
                                      </p:cBhvr>
                                    </p:animEffect>
                                  </p:childTnLst>
                                </p:cTn>
                              </p:par>
                              <p:par>
                                <p:cTn id="20" presetID="10" presetClass="entr" presetSubtype="0" fill="hold" nodeType="withEffect">
                                  <p:stCondLst>
                                    <p:cond delay="500"/>
                                  </p:stCondLst>
                                  <p:childTnLst>
                                    <p:set>
                                      <p:cBhvr>
                                        <p:cTn id="21" dur="1" fill="hold">
                                          <p:stCondLst>
                                            <p:cond delay="0"/>
                                          </p:stCondLst>
                                        </p:cTn>
                                        <p:tgtEl>
                                          <p:spTgt spid="276"/>
                                        </p:tgtEl>
                                        <p:attrNameLst>
                                          <p:attrName>style.visibility</p:attrName>
                                        </p:attrNameLst>
                                      </p:cBhvr>
                                      <p:to>
                                        <p:strVal val="visible"/>
                                      </p:to>
                                    </p:set>
                                    <p:animEffect transition="in" filter="fade">
                                      <p:cBhvr>
                                        <p:cTn id="22" dur="1000"/>
                                        <p:tgtEl>
                                          <p:spTgt spid="276"/>
                                        </p:tgtEl>
                                      </p:cBhvr>
                                    </p:animEffect>
                                  </p:childTnLst>
                                </p:cTn>
                              </p:par>
                              <p:par>
                                <p:cTn id="23" presetID="10" presetClass="entr" presetSubtype="0" fill="hold" nodeType="withEffect">
                                  <p:stCondLst>
                                    <p:cond delay="500"/>
                                  </p:stCondLst>
                                  <p:childTnLst>
                                    <p:set>
                                      <p:cBhvr>
                                        <p:cTn id="24" dur="1" fill="hold">
                                          <p:stCondLst>
                                            <p:cond delay="0"/>
                                          </p:stCondLst>
                                        </p:cTn>
                                        <p:tgtEl>
                                          <p:spTgt spid="289"/>
                                        </p:tgtEl>
                                        <p:attrNameLst>
                                          <p:attrName>style.visibility</p:attrName>
                                        </p:attrNameLst>
                                      </p:cBhvr>
                                      <p:to>
                                        <p:strVal val="visible"/>
                                      </p:to>
                                    </p:set>
                                    <p:animEffect transition="in" filter="fade">
                                      <p:cBhvr>
                                        <p:cTn id="25" dur="1000"/>
                                        <p:tgtEl>
                                          <p:spTgt spid="289"/>
                                        </p:tgtEl>
                                      </p:cBhvr>
                                    </p:animEffect>
                                  </p:childTnLst>
                                </p:cTn>
                              </p:par>
                              <p:par>
                                <p:cTn id="26" presetID="10" presetClass="entr" presetSubtype="0" fill="hold" nodeType="withEffect">
                                  <p:stCondLst>
                                    <p:cond delay="750"/>
                                  </p:stCondLst>
                                  <p:childTnLst>
                                    <p:set>
                                      <p:cBhvr>
                                        <p:cTn id="27" dur="1" fill="hold">
                                          <p:stCondLst>
                                            <p:cond delay="0"/>
                                          </p:stCondLst>
                                        </p:cTn>
                                        <p:tgtEl>
                                          <p:spTgt spid="290"/>
                                        </p:tgtEl>
                                        <p:attrNameLst>
                                          <p:attrName>style.visibility</p:attrName>
                                        </p:attrNameLst>
                                      </p:cBhvr>
                                      <p:to>
                                        <p:strVal val="visible"/>
                                      </p:to>
                                    </p:set>
                                    <p:animEffect transition="in" filter="fade">
                                      <p:cBhvr>
                                        <p:cTn id="28" dur="1000"/>
                                        <p:tgtEl>
                                          <p:spTgt spid="290"/>
                                        </p:tgtEl>
                                      </p:cBhvr>
                                    </p:animEffect>
                                  </p:childTnLst>
                                </p:cTn>
                              </p:par>
                              <p:par>
                                <p:cTn id="29" presetID="10" presetClass="entr" presetSubtype="0" fill="hold" nodeType="withEffect">
                                  <p:stCondLst>
                                    <p:cond delay="1000"/>
                                  </p:stCondLst>
                                  <p:childTnLst>
                                    <p:set>
                                      <p:cBhvr>
                                        <p:cTn id="30" dur="1" fill="hold">
                                          <p:stCondLst>
                                            <p:cond delay="0"/>
                                          </p:stCondLst>
                                        </p:cTn>
                                        <p:tgtEl>
                                          <p:spTgt spid="274"/>
                                        </p:tgtEl>
                                        <p:attrNameLst>
                                          <p:attrName>style.visibility</p:attrName>
                                        </p:attrNameLst>
                                      </p:cBhvr>
                                      <p:to>
                                        <p:strVal val="visible"/>
                                      </p:to>
                                    </p:set>
                                    <p:animEffect transition="in" filter="fade">
                                      <p:cBhvr>
                                        <p:cTn id="31" dur="1000"/>
                                        <p:tgtEl>
                                          <p:spTgt spid="274"/>
                                        </p:tgtEl>
                                      </p:cBhvr>
                                    </p:animEffect>
                                  </p:childTnLst>
                                </p:cTn>
                              </p:par>
                              <p:par>
                                <p:cTn id="32" presetID="10" presetClass="entr" presetSubtype="0" fill="hold" nodeType="withEffect">
                                  <p:stCondLst>
                                    <p:cond delay="1250"/>
                                  </p:stCondLst>
                                  <p:childTnLst>
                                    <p:set>
                                      <p:cBhvr>
                                        <p:cTn id="33" dur="1" fill="hold">
                                          <p:stCondLst>
                                            <p:cond delay="0"/>
                                          </p:stCondLst>
                                        </p:cTn>
                                        <p:tgtEl>
                                          <p:spTgt spid="291"/>
                                        </p:tgtEl>
                                        <p:attrNameLst>
                                          <p:attrName>style.visibility</p:attrName>
                                        </p:attrNameLst>
                                      </p:cBhvr>
                                      <p:to>
                                        <p:strVal val="visible"/>
                                      </p:to>
                                    </p:set>
                                    <p:animEffect transition="in" filter="fade">
                                      <p:cBhvr>
                                        <p:cTn id="34" dur="1000"/>
                                        <p:tgtEl>
                                          <p:spTgt spid="291"/>
                                        </p:tgtEl>
                                      </p:cBhvr>
                                    </p:animEffect>
                                  </p:childTnLst>
                                </p:cTn>
                              </p:par>
                              <p:par>
                                <p:cTn id="35" presetID="10" presetClass="entr" presetSubtype="0" fill="hold" nodeType="withEffect">
                                  <p:stCondLst>
                                    <p:cond delay="1250"/>
                                  </p:stCondLst>
                                  <p:childTnLst>
                                    <p:set>
                                      <p:cBhvr>
                                        <p:cTn id="36" dur="1" fill="hold">
                                          <p:stCondLst>
                                            <p:cond delay="0"/>
                                          </p:stCondLst>
                                        </p:cTn>
                                        <p:tgtEl>
                                          <p:spTgt spid="280"/>
                                        </p:tgtEl>
                                        <p:attrNameLst>
                                          <p:attrName>style.visibility</p:attrName>
                                        </p:attrNameLst>
                                      </p:cBhvr>
                                      <p:to>
                                        <p:strVal val="visible"/>
                                      </p:to>
                                    </p:set>
                                    <p:animEffect transition="in" filter="fade">
                                      <p:cBhvr>
                                        <p:cTn id="37" dur="1000"/>
                                        <p:tgtEl>
                                          <p:spTgt spid="280"/>
                                        </p:tgtEl>
                                      </p:cBhvr>
                                    </p:animEffect>
                                  </p:childTnLst>
                                </p:cTn>
                              </p:par>
                              <p:par>
                                <p:cTn id="38" presetID="10" presetClass="entr" presetSubtype="0" fill="hold" nodeType="withEffect">
                                  <p:stCondLst>
                                    <p:cond delay="1250"/>
                                  </p:stCondLst>
                                  <p:childTnLst>
                                    <p:set>
                                      <p:cBhvr>
                                        <p:cTn id="39" dur="1" fill="hold">
                                          <p:stCondLst>
                                            <p:cond delay="0"/>
                                          </p:stCondLst>
                                        </p:cTn>
                                        <p:tgtEl>
                                          <p:spTgt spid="287"/>
                                        </p:tgtEl>
                                        <p:attrNameLst>
                                          <p:attrName>style.visibility</p:attrName>
                                        </p:attrNameLst>
                                      </p:cBhvr>
                                      <p:to>
                                        <p:strVal val="visible"/>
                                      </p:to>
                                    </p:set>
                                    <p:animEffect transition="in" filter="fade">
                                      <p:cBhvr>
                                        <p:cTn id="40" dur="1000"/>
                                        <p:tgtEl>
                                          <p:spTgt spid="287"/>
                                        </p:tgtEl>
                                      </p:cBhvr>
                                    </p:animEffect>
                                  </p:childTnLst>
                                </p:cTn>
                              </p:par>
                              <p:par>
                                <p:cTn id="41" presetID="10" presetClass="entr" presetSubtype="0" fill="hold" nodeType="withEffect">
                                  <p:stCondLst>
                                    <p:cond delay="1500"/>
                                  </p:stCondLst>
                                  <p:childTnLst>
                                    <p:set>
                                      <p:cBhvr>
                                        <p:cTn id="42" dur="1" fill="hold">
                                          <p:stCondLst>
                                            <p:cond delay="0"/>
                                          </p:stCondLst>
                                        </p:cTn>
                                        <p:tgtEl>
                                          <p:spTgt spid="281"/>
                                        </p:tgtEl>
                                        <p:attrNameLst>
                                          <p:attrName>style.visibility</p:attrName>
                                        </p:attrNameLst>
                                      </p:cBhvr>
                                      <p:to>
                                        <p:strVal val="visible"/>
                                      </p:to>
                                    </p:set>
                                    <p:animEffect transition="in" filter="fade">
                                      <p:cBhvr>
                                        <p:cTn id="43" dur="1000"/>
                                        <p:tgtEl>
                                          <p:spTgt spid="281"/>
                                        </p:tgtEl>
                                      </p:cBhvr>
                                    </p:animEffect>
                                  </p:childTnLst>
                                </p:cTn>
                              </p:par>
                              <p:par>
                                <p:cTn id="44" presetID="10" presetClass="entr" presetSubtype="0" fill="hold" nodeType="withEffect">
                                  <p:stCondLst>
                                    <p:cond delay="1500"/>
                                  </p:stCondLst>
                                  <p:childTnLst>
                                    <p:set>
                                      <p:cBhvr>
                                        <p:cTn id="45" dur="1" fill="hold">
                                          <p:stCondLst>
                                            <p:cond delay="0"/>
                                          </p:stCondLst>
                                        </p:cTn>
                                        <p:tgtEl>
                                          <p:spTgt spid="282"/>
                                        </p:tgtEl>
                                        <p:attrNameLst>
                                          <p:attrName>style.visibility</p:attrName>
                                        </p:attrNameLst>
                                      </p:cBhvr>
                                      <p:to>
                                        <p:strVal val="visible"/>
                                      </p:to>
                                    </p:set>
                                    <p:animEffect transition="in" filter="fade">
                                      <p:cBhvr>
                                        <p:cTn id="46" dur="1000"/>
                                        <p:tgtEl>
                                          <p:spTgt spid="282"/>
                                        </p:tgtEl>
                                      </p:cBhvr>
                                    </p:animEffect>
                                  </p:childTnLst>
                                </p:cTn>
                              </p:par>
                              <p:par>
                                <p:cTn id="47" presetID="10" presetClass="entr" presetSubtype="0" fill="hold" nodeType="withEffect">
                                  <p:stCondLst>
                                    <p:cond delay="1750"/>
                                  </p:stCondLst>
                                  <p:childTnLst>
                                    <p:set>
                                      <p:cBhvr>
                                        <p:cTn id="48" dur="1" fill="hold">
                                          <p:stCondLst>
                                            <p:cond delay="0"/>
                                          </p:stCondLst>
                                        </p:cTn>
                                        <p:tgtEl>
                                          <p:spTgt spid="275"/>
                                        </p:tgtEl>
                                        <p:attrNameLst>
                                          <p:attrName>style.visibility</p:attrName>
                                        </p:attrNameLst>
                                      </p:cBhvr>
                                      <p:to>
                                        <p:strVal val="visible"/>
                                      </p:to>
                                    </p:set>
                                    <p:animEffect transition="in" filter="fade">
                                      <p:cBhvr>
                                        <p:cTn id="49" dur="1000"/>
                                        <p:tgtEl>
                                          <p:spTgt spid="275"/>
                                        </p:tgtEl>
                                      </p:cBhvr>
                                    </p:animEffect>
                                  </p:childTnLst>
                                </p:cTn>
                              </p:par>
                              <p:par>
                                <p:cTn id="50" presetID="10" presetClass="entr" presetSubtype="0" fill="hold" nodeType="withEffect">
                                  <p:stCondLst>
                                    <p:cond delay="1750"/>
                                  </p:stCondLst>
                                  <p:childTnLst>
                                    <p:set>
                                      <p:cBhvr>
                                        <p:cTn id="51" dur="1" fill="hold">
                                          <p:stCondLst>
                                            <p:cond delay="0"/>
                                          </p:stCondLst>
                                        </p:cTn>
                                        <p:tgtEl>
                                          <p:spTgt spid="277"/>
                                        </p:tgtEl>
                                        <p:attrNameLst>
                                          <p:attrName>style.visibility</p:attrName>
                                        </p:attrNameLst>
                                      </p:cBhvr>
                                      <p:to>
                                        <p:strVal val="visible"/>
                                      </p:to>
                                    </p:set>
                                    <p:animEffect transition="in" filter="fade">
                                      <p:cBhvr>
                                        <p:cTn id="52" dur="1000"/>
                                        <p:tgtEl>
                                          <p:spTgt spid="277"/>
                                        </p:tgtEl>
                                      </p:cBhvr>
                                    </p:animEffect>
                                  </p:childTnLst>
                                </p:cTn>
                              </p:par>
                              <p:par>
                                <p:cTn id="53" presetID="10" presetClass="entr" presetSubtype="0" fill="hold" nodeType="withEffect">
                                  <p:stCondLst>
                                    <p:cond delay="2000"/>
                                  </p:stCondLst>
                                  <p:childTnLst>
                                    <p:set>
                                      <p:cBhvr>
                                        <p:cTn id="54" dur="1" fill="hold">
                                          <p:stCondLst>
                                            <p:cond delay="0"/>
                                          </p:stCondLst>
                                        </p:cTn>
                                        <p:tgtEl>
                                          <p:spTgt spid="278"/>
                                        </p:tgtEl>
                                        <p:attrNameLst>
                                          <p:attrName>style.visibility</p:attrName>
                                        </p:attrNameLst>
                                      </p:cBhvr>
                                      <p:to>
                                        <p:strVal val="visible"/>
                                      </p:to>
                                    </p:set>
                                    <p:animEffect transition="in" filter="fade">
                                      <p:cBhvr>
                                        <p:cTn id="55" dur="1000"/>
                                        <p:tgtEl>
                                          <p:spTgt spid="278"/>
                                        </p:tgtEl>
                                      </p:cBhvr>
                                    </p:animEffect>
                                  </p:childTnLst>
                                </p:cTn>
                              </p:par>
                              <p:par>
                                <p:cTn id="56" presetID="10" presetClass="entr" presetSubtype="0" fill="hold" nodeType="withEffect">
                                  <p:stCondLst>
                                    <p:cond delay="2000"/>
                                  </p:stCondLst>
                                  <p:childTnLst>
                                    <p:set>
                                      <p:cBhvr>
                                        <p:cTn id="57" dur="1" fill="hold">
                                          <p:stCondLst>
                                            <p:cond delay="0"/>
                                          </p:stCondLst>
                                        </p:cTn>
                                        <p:tgtEl>
                                          <p:spTgt spid="273"/>
                                        </p:tgtEl>
                                        <p:attrNameLst>
                                          <p:attrName>style.visibility</p:attrName>
                                        </p:attrNameLst>
                                      </p:cBhvr>
                                      <p:to>
                                        <p:strVal val="visible"/>
                                      </p:to>
                                    </p:set>
                                    <p:animEffect transition="in" filter="fade">
                                      <p:cBhvr>
                                        <p:cTn id="58" dur="1000"/>
                                        <p:tgtEl>
                                          <p:spTgt spid="273"/>
                                        </p:tgtEl>
                                      </p:cBhvr>
                                    </p:animEffect>
                                  </p:childTnLst>
                                </p:cTn>
                              </p:par>
                              <p:par>
                                <p:cTn id="59" presetID="10" presetClass="entr" presetSubtype="0" fill="hold" nodeType="withEffect">
                                  <p:stCondLst>
                                    <p:cond delay="2000"/>
                                  </p:stCondLst>
                                  <p:childTnLst>
                                    <p:set>
                                      <p:cBhvr>
                                        <p:cTn id="60" dur="1" fill="hold">
                                          <p:stCondLst>
                                            <p:cond delay="0"/>
                                          </p:stCondLst>
                                        </p:cTn>
                                        <p:tgtEl>
                                          <p:spTgt spid="279"/>
                                        </p:tgtEl>
                                        <p:attrNameLst>
                                          <p:attrName>style.visibility</p:attrName>
                                        </p:attrNameLst>
                                      </p:cBhvr>
                                      <p:to>
                                        <p:strVal val="visible"/>
                                      </p:to>
                                    </p:set>
                                    <p:animEffect transition="in" filter="fade">
                                      <p:cBhvr>
                                        <p:cTn id="61" dur="1000"/>
                                        <p:tgtEl>
                                          <p:spTgt spid="279"/>
                                        </p:tgtEl>
                                      </p:cBhvr>
                                    </p:animEffect>
                                  </p:childTnLst>
                                </p:cTn>
                              </p:par>
                              <p:par>
                                <p:cTn id="62" presetID="10" presetClass="entr" presetSubtype="0" fill="hold" nodeType="withEffect">
                                  <p:stCondLst>
                                    <p:cond delay="2000"/>
                                  </p:stCondLst>
                                  <p:childTnLst>
                                    <p:set>
                                      <p:cBhvr>
                                        <p:cTn id="63" dur="1" fill="hold">
                                          <p:stCondLst>
                                            <p:cond delay="0"/>
                                          </p:stCondLst>
                                        </p:cTn>
                                        <p:tgtEl>
                                          <p:spTgt spid="295"/>
                                        </p:tgtEl>
                                        <p:attrNameLst>
                                          <p:attrName>style.visibility</p:attrName>
                                        </p:attrNameLst>
                                      </p:cBhvr>
                                      <p:to>
                                        <p:strVal val="visible"/>
                                      </p:to>
                                    </p:set>
                                    <p:animEffect transition="in" filter="fade">
                                      <p:cBhvr>
                                        <p:cTn id="64" dur="1000"/>
                                        <p:tgtEl>
                                          <p:spTgt spid="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5"/>
          <p:cNvSpPr txBox="1">
            <a:spLocks noGrp="1"/>
          </p:cNvSpPr>
          <p:nvPr>
            <p:ph type="title"/>
          </p:nvPr>
        </p:nvSpPr>
        <p:spPr>
          <a:xfrm>
            <a:off x="960000" y="194323"/>
            <a:ext cx="10272000" cy="763600"/>
          </a:xfrm>
          <a:prstGeom prst="rect">
            <a:avLst/>
          </a:prstGeom>
          <a:noFill/>
          <a:ln>
            <a:noFill/>
          </a:ln>
        </p:spPr>
        <p:txBody>
          <a:bodyPr spcFirstLastPara="1" wrap="square" lIns="121900" tIns="121900" rIns="121900" bIns="121900" anchor="t" anchorCtr="0">
            <a:noAutofit/>
          </a:bodyPr>
          <a:lstStyle/>
          <a:p>
            <a:r>
              <a:rPr lang="en" dirty="0"/>
              <a:t>Front-End</a:t>
            </a:r>
            <a:endParaRPr dirty="0"/>
          </a:p>
        </p:txBody>
      </p:sp>
      <p:sp>
        <p:nvSpPr>
          <p:cNvPr id="301" name="Google Shape;301;p35"/>
          <p:cNvSpPr txBox="1"/>
          <p:nvPr/>
        </p:nvSpPr>
        <p:spPr>
          <a:xfrm>
            <a:off x="723898" y="957923"/>
            <a:ext cx="6600825" cy="3323548"/>
          </a:xfrm>
          <a:prstGeom prst="rect">
            <a:avLst/>
          </a:prstGeom>
          <a:noFill/>
          <a:ln>
            <a:noFill/>
          </a:ln>
        </p:spPr>
        <p:txBody>
          <a:bodyPr spcFirstLastPara="1" wrap="square" lIns="121900" tIns="60933" rIns="121900" bIns="60933" anchor="t" anchorCtr="0">
            <a:spAutoFit/>
          </a:bodyPr>
          <a:lstStyle/>
          <a:p>
            <a:pPr marL="457189" indent="-457189" defTabSz="1219170">
              <a:buClr>
                <a:srgbClr val="FFFFFF"/>
              </a:buClr>
              <a:buSzPts val="1800"/>
              <a:buFont typeface="Arial"/>
              <a:buChar char="•"/>
            </a:pPr>
            <a:r>
              <a:rPr lang="en" sz="2133" kern="0" dirty="0">
                <a:solidFill>
                  <a:srgbClr val="FFFFFF"/>
                </a:solidFill>
                <a:latin typeface="Arial"/>
                <a:ea typeface="Arial"/>
                <a:cs typeface="Arial"/>
                <a:sym typeface="Arial"/>
              </a:rPr>
              <a:t>Built with </a:t>
            </a:r>
            <a:r>
              <a:rPr lang="en-US" sz="2133" kern="0" dirty="0">
                <a:solidFill>
                  <a:srgbClr val="FFFFFF"/>
                </a:solidFill>
                <a:latin typeface="Arial"/>
                <a:ea typeface="Arial"/>
                <a:cs typeface="Arial"/>
                <a:sym typeface="Arial"/>
              </a:rPr>
              <a:t>React with Next.js</a:t>
            </a:r>
            <a:r>
              <a:rPr lang="en" sz="2133" kern="0" dirty="0">
                <a:solidFill>
                  <a:srgbClr val="FFFFFF"/>
                </a:solidFill>
                <a:latin typeface="Arial"/>
                <a:ea typeface="Arial"/>
                <a:cs typeface="Arial"/>
                <a:sym typeface="Arial"/>
              </a:rPr>
              <a:t>.</a:t>
            </a:r>
            <a:endParaRPr sz="1600" kern="0" dirty="0">
              <a:solidFill>
                <a:srgbClr val="000000"/>
              </a:solidFill>
              <a:latin typeface="Arial"/>
              <a:cs typeface="Arial"/>
              <a:sym typeface="Arial"/>
            </a:endParaRPr>
          </a:p>
          <a:p>
            <a:pPr marL="457189" indent="-304792" defTabSz="1219170">
              <a:buClr>
                <a:srgbClr val="FFFFFF"/>
              </a:buClr>
              <a:buSzPts val="1800"/>
            </a:pPr>
            <a:endParaRPr sz="2133" kern="0" dirty="0">
              <a:solidFill>
                <a:srgbClr val="FFFFFF"/>
              </a:solidFill>
              <a:latin typeface="Arial"/>
              <a:ea typeface="Arial"/>
              <a:cs typeface="Arial"/>
              <a:sym typeface="Arial"/>
            </a:endParaRPr>
          </a:p>
          <a:p>
            <a:pPr marL="457189" indent="-457189" defTabSz="1219170">
              <a:buClr>
                <a:srgbClr val="FFFFFF"/>
              </a:buClr>
              <a:buSzPts val="1800"/>
              <a:buFont typeface="Arial"/>
              <a:buChar char="•"/>
            </a:pPr>
            <a:r>
              <a:rPr lang="en-US" sz="2133" kern="0" dirty="0">
                <a:solidFill>
                  <a:srgbClr val="FFFFFF"/>
                </a:solidFill>
                <a:latin typeface="Arial"/>
                <a:ea typeface="Arial"/>
                <a:cs typeface="Arial"/>
                <a:sym typeface="Arial"/>
              </a:rPr>
              <a:t>Built a modern, server-side rendered (SSR) and statically generated (SSG) web application.</a:t>
            </a:r>
          </a:p>
          <a:p>
            <a:pPr marL="457189" indent="-457189" defTabSz="1219170">
              <a:buClr>
                <a:srgbClr val="FFFFFF"/>
              </a:buClr>
              <a:buSzPts val="1800"/>
              <a:buFont typeface="Arial"/>
              <a:buChar char="•"/>
            </a:pPr>
            <a:endParaRPr sz="2133" kern="0" dirty="0">
              <a:solidFill>
                <a:srgbClr val="FFFFFF"/>
              </a:solidFill>
              <a:latin typeface="Arial"/>
              <a:ea typeface="Arial"/>
              <a:cs typeface="Arial"/>
              <a:sym typeface="Arial"/>
            </a:endParaRPr>
          </a:p>
          <a:p>
            <a:pPr marL="457189" indent="-457189" defTabSz="1219170">
              <a:buClr>
                <a:srgbClr val="FFFFFF"/>
              </a:buClr>
              <a:buSzPts val="1800"/>
              <a:buFont typeface="Arial"/>
              <a:buChar char="•"/>
            </a:pPr>
            <a:r>
              <a:rPr lang="en-US" sz="2133" kern="0" dirty="0">
                <a:solidFill>
                  <a:srgbClr val="FFFFFF"/>
                </a:solidFill>
                <a:latin typeface="Arial"/>
                <a:ea typeface="Arial"/>
                <a:cs typeface="Arial"/>
                <a:sym typeface="Arial"/>
              </a:rPr>
              <a:t>Handled API communication for smooth integration with the </a:t>
            </a:r>
            <a:r>
              <a:rPr lang="en-US" sz="2133" kern="0" dirty="0" err="1">
                <a:solidFill>
                  <a:srgbClr val="FFFFFF"/>
                </a:solidFill>
                <a:latin typeface="Arial"/>
                <a:ea typeface="Arial"/>
                <a:cs typeface="Arial"/>
                <a:sym typeface="Arial"/>
              </a:rPr>
              <a:t>FastAPI</a:t>
            </a:r>
            <a:r>
              <a:rPr lang="en-US" sz="2133" kern="0" dirty="0">
                <a:solidFill>
                  <a:srgbClr val="FFFFFF"/>
                </a:solidFill>
                <a:latin typeface="Arial"/>
                <a:ea typeface="Arial"/>
                <a:cs typeface="Arial"/>
                <a:sym typeface="Arial"/>
              </a:rPr>
              <a:t> backend</a:t>
            </a:r>
            <a:endParaRPr lang="en-US" sz="1600" kern="0" dirty="0">
              <a:solidFill>
                <a:srgbClr val="000000"/>
              </a:solidFill>
              <a:latin typeface="Arial"/>
              <a:cs typeface="Arial"/>
              <a:sym typeface="Arial"/>
            </a:endParaRPr>
          </a:p>
          <a:p>
            <a:pPr marL="457189" indent="-287859" defTabSz="1219170">
              <a:buClr>
                <a:srgbClr val="FFFFFF"/>
              </a:buClr>
              <a:buSzPts val="2000"/>
            </a:pPr>
            <a:endParaRPr sz="2667" kern="0" dirty="0">
              <a:solidFill>
                <a:srgbClr val="FFFFFF"/>
              </a:solidFill>
              <a:latin typeface="Arial"/>
              <a:ea typeface="Arial"/>
              <a:cs typeface="Arial"/>
              <a:sym typeface="Arial"/>
            </a:endParaRPr>
          </a:p>
          <a:p>
            <a:pPr defTabSz="1219170">
              <a:buClr>
                <a:srgbClr val="000000"/>
              </a:buClr>
            </a:pPr>
            <a:r>
              <a:rPr lang="en" sz="3200" kern="0" dirty="0">
                <a:solidFill>
                  <a:srgbClr val="FFFFFF"/>
                </a:solidFill>
                <a:latin typeface="Arial"/>
                <a:ea typeface="Arial"/>
                <a:cs typeface="Arial"/>
                <a:sym typeface="Arial"/>
              </a:rPr>
              <a:t> </a:t>
            </a:r>
            <a:endParaRPr sz="1867" kern="0" dirty="0">
              <a:solidFill>
                <a:srgbClr val="000000"/>
              </a:solidFill>
              <a:latin typeface="Arial"/>
              <a:cs typeface="Arial"/>
              <a:sym typeface="Arial"/>
            </a:endParaRPr>
          </a:p>
        </p:txBody>
      </p:sp>
      <p:pic>
        <p:nvPicPr>
          <p:cNvPr id="302" name="Google Shape;302;p35"/>
          <p:cNvPicPr preferRelativeResize="0"/>
          <p:nvPr/>
        </p:nvPicPr>
        <p:blipFill rotWithShape="1">
          <a:blip r:embed="rId3">
            <a:alphaModFix/>
          </a:blip>
          <a:srcRect/>
          <a:stretch/>
        </p:blipFill>
        <p:spPr>
          <a:xfrm>
            <a:off x="872067" y="3521889"/>
            <a:ext cx="5521880" cy="3106056"/>
          </a:xfrm>
          <a:prstGeom prst="rect">
            <a:avLst/>
          </a:prstGeom>
          <a:noFill/>
          <a:ln>
            <a:noFill/>
          </a:ln>
        </p:spPr>
      </p:pic>
      <p:pic>
        <p:nvPicPr>
          <p:cNvPr id="303" name="Google Shape;303;p35"/>
          <p:cNvPicPr preferRelativeResize="0"/>
          <p:nvPr/>
        </p:nvPicPr>
        <p:blipFill rotWithShape="1">
          <a:blip r:embed="rId4">
            <a:alphaModFix/>
          </a:blip>
          <a:srcRect/>
          <a:stretch/>
        </p:blipFill>
        <p:spPr>
          <a:xfrm>
            <a:off x="7200901" y="1629024"/>
            <a:ext cx="4991099" cy="359995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6"/>
          <p:cNvSpPr txBox="1"/>
          <p:nvPr/>
        </p:nvSpPr>
        <p:spPr>
          <a:xfrm>
            <a:off x="1290639" y="898962"/>
            <a:ext cx="10025061" cy="430833"/>
          </a:xfrm>
          <a:prstGeom prst="rect">
            <a:avLst/>
          </a:prstGeom>
          <a:noFill/>
          <a:ln>
            <a:noFill/>
          </a:ln>
        </p:spPr>
        <p:txBody>
          <a:bodyPr spcFirstLastPara="1" wrap="square" lIns="121900" tIns="60933" rIns="121900" bIns="60933" anchor="t" anchorCtr="0">
            <a:spAutoFit/>
          </a:bodyPr>
          <a:lstStyle/>
          <a:p>
            <a:pPr marL="342900" lvl="0" indent="-342900">
              <a:buClr>
                <a:schemeClr val="dk1"/>
              </a:buClr>
              <a:buSzPts val="1400"/>
              <a:buFont typeface="Arial"/>
              <a:buChar char="•"/>
            </a:pPr>
            <a:r>
              <a:rPr lang="en-US" sz="2000" dirty="0">
                <a:solidFill>
                  <a:srgbClr val="FCFEFF"/>
                </a:solidFill>
                <a:latin typeface="Times New Roman" panose="02020603050405020304" pitchFamily="18" charset="0"/>
                <a:ea typeface="IBM Plex Sans Thai Light"/>
                <a:cs typeface="Times New Roman" panose="02020603050405020304" pitchFamily="18" charset="0"/>
                <a:sym typeface="IBM Plex Sans Thai Light"/>
              </a:rPr>
              <a:t>Offers history for Analyzing videos so user can go back to previously analyzed videos</a:t>
            </a:r>
            <a:endParaRPr lang="en-US" sz="2000" dirty="0">
              <a:latin typeface="Times New Roman" panose="02020603050405020304" pitchFamily="18" charset="0"/>
              <a:cs typeface="Times New Roman" panose="02020603050405020304" pitchFamily="18" charset="0"/>
            </a:endParaRPr>
          </a:p>
        </p:txBody>
      </p:sp>
      <p:pic>
        <p:nvPicPr>
          <p:cNvPr id="309" name="Google Shape;309;p36"/>
          <p:cNvPicPr preferRelativeResize="0"/>
          <p:nvPr/>
        </p:nvPicPr>
        <p:blipFill rotWithShape="1">
          <a:blip r:embed="rId3">
            <a:alphaModFix/>
          </a:blip>
          <a:srcRect/>
          <a:stretch/>
        </p:blipFill>
        <p:spPr>
          <a:xfrm>
            <a:off x="1290639" y="1878219"/>
            <a:ext cx="9610723" cy="310156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7"/>
          <p:cNvSpPr txBox="1">
            <a:spLocks noGrp="1"/>
          </p:cNvSpPr>
          <p:nvPr>
            <p:ph type="title"/>
          </p:nvPr>
        </p:nvSpPr>
        <p:spPr>
          <a:xfrm>
            <a:off x="960000" y="593367"/>
            <a:ext cx="10272000" cy="763600"/>
          </a:xfrm>
          <a:prstGeom prst="rect">
            <a:avLst/>
          </a:prstGeom>
          <a:noFill/>
          <a:ln>
            <a:noFill/>
          </a:ln>
        </p:spPr>
        <p:txBody>
          <a:bodyPr spcFirstLastPara="1" wrap="square" lIns="121900" tIns="121900" rIns="121900" bIns="121900" anchor="t" anchorCtr="0">
            <a:noAutofit/>
          </a:bodyPr>
          <a:lstStyle/>
          <a:p>
            <a:r>
              <a:rPr lang="en"/>
              <a:t>Back-End</a:t>
            </a:r>
            <a:endParaRPr/>
          </a:p>
        </p:txBody>
      </p:sp>
      <p:sp>
        <p:nvSpPr>
          <p:cNvPr id="315" name="Google Shape;315;p37"/>
          <p:cNvSpPr txBox="1"/>
          <p:nvPr/>
        </p:nvSpPr>
        <p:spPr>
          <a:xfrm>
            <a:off x="406838" y="1290921"/>
            <a:ext cx="7422713" cy="1961701"/>
          </a:xfrm>
          <a:prstGeom prst="rect">
            <a:avLst/>
          </a:prstGeom>
          <a:noFill/>
          <a:ln>
            <a:noFill/>
          </a:ln>
        </p:spPr>
        <p:txBody>
          <a:bodyPr spcFirstLastPara="1" wrap="square" lIns="121900" tIns="60933" rIns="121900" bIns="60933" anchor="t" anchorCtr="0">
            <a:spAutoFit/>
          </a:bodyPr>
          <a:lstStyle/>
          <a:p>
            <a:pPr marL="860192" lvl="1" indent="-457189" algn="just" defTabSz="1219170">
              <a:lnSpc>
                <a:spcPct val="280000"/>
              </a:lnSpc>
              <a:buClr>
                <a:srgbClr val="FFFFFF"/>
              </a:buClr>
              <a:buSzPts val="1400"/>
              <a:buFont typeface="Arial"/>
              <a:buChar char="•"/>
            </a:pPr>
            <a:r>
              <a:rPr lang="en-US" sz="2400" kern="0" dirty="0">
                <a:solidFill>
                  <a:srgbClr val="FFFFFF"/>
                </a:solidFill>
                <a:latin typeface="gg sans"/>
                <a:cs typeface="Arial"/>
                <a:sym typeface="Arial"/>
              </a:rPr>
              <a:t>Developed </a:t>
            </a:r>
            <a:r>
              <a:rPr lang="en-US" sz="2400" kern="0" dirty="0" err="1">
                <a:solidFill>
                  <a:srgbClr val="FFFFFF"/>
                </a:solidFill>
                <a:latin typeface="gg sans"/>
                <a:cs typeface="Arial"/>
                <a:sym typeface="Arial"/>
              </a:rPr>
              <a:t>FastAPI</a:t>
            </a:r>
            <a:r>
              <a:rPr lang="en-US" sz="2400" kern="0" dirty="0">
                <a:solidFill>
                  <a:srgbClr val="FFFFFF"/>
                </a:solidFill>
                <a:latin typeface="gg sans"/>
                <a:cs typeface="Arial"/>
                <a:sym typeface="Arial"/>
              </a:rPr>
              <a:t> (Python)</a:t>
            </a:r>
          </a:p>
          <a:p>
            <a:pPr marL="403003" lvl="1" algn="just" defTabSz="1219170">
              <a:lnSpc>
                <a:spcPct val="280000"/>
              </a:lnSpc>
              <a:buClr>
                <a:srgbClr val="FFFFFF"/>
              </a:buClr>
              <a:buSzPts val="1400"/>
            </a:pPr>
            <a:r>
              <a:rPr lang="en-US" sz="1867" kern="0" dirty="0">
                <a:solidFill>
                  <a:srgbClr val="000000"/>
                </a:solidFill>
                <a:latin typeface="gg sans"/>
                <a:cs typeface="Arial"/>
                <a:sym typeface="Arial"/>
              </a:rPr>
              <a:t>    </a:t>
            </a:r>
            <a:endParaRPr sz="1867" kern="0" dirty="0">
              <a:solidFill>
                <a:srgbClr val="000000"/>
              </a:solidFill>
              <a:latin typeface="Arial"/>
              <a:cs typeface="Arial"/>
              <a:sym typeface="Arial"/>
            </a:endParaRPr>
          </a:p>
        </p:txBody>
      </p:sp>
      <p:sp>
        <p:nvSpPr>
          <p:cNvPr id="3" name="TextBox 2">
            <a:extLst>
              <a:ext uri="{FF2B5EF4-FFF2-40B4-BE49-F238E27FC236}">
                <a16:creationId xmlns:a16="http://schemas.microsoft.com/office/drawing/2014/main" id="{B5015E03-0712-03E0-C92A-86B7DBC523C5}"/>
              </a:ext>
            </a:extLst>
          </p:cNvPr>
          <p:cNvSpPr txBox="1"/>
          <p:nvPr/>
        </p:nvSpPr>
        <p:spPr>
          <a:xfrm>
            <a:off x="1533526" y="2321004"/>
            <a:ext cx="10506073" cy="1118127"/>
          </a:xfrm>
          <a:prstGeom prst="rect">
            <a:avLst/>
          </a:prstGeom>
          <a:noFill/>
        </p:spPr>
        <p:txBody>
          <a:bodyPr wrap="square">
            <a:spAutoFit/>
          </a:bodyPr>
          <a:lstStyle/>
          <a:p>
            <a:pPr marL="380990" indent="-380990" defTabSz="1219170">
              <a:buClr>
                <a:srgbClr val="FFFFFF"/>
              </a:buClr>
              <a:buFont typeface="Arial" panose="020B0604020202020204" pitchFamily="34" charset="0"/>
              <a:buChar char="•"/>
            </a:pPr>
            <a:r>
              <a:rPr lang="en-US" sz="2133" kern="0" dirty="0">
                <a:solidFill>
                  <a:srgbClr val="FFFFFF"/>
                </a:solidFill>
                <a:latin typeface="gg sans"/>
                <a:cs typeface="Arial"/>
                <a:sym typeface="Arial"/>
              </a:rPr>
              <a:t>Developed lightweight, high-performance RESTful APIs. Applied SOLID principles for clean, maintainable, and scalable backend services.</a:t>
            </a:r>
          </a:p>
          <a:p>
            <a:pPr marL="380990" indent="-380990" defTabSz="1219170">
              <a:buClr>
                <a:srgbClr val="FFFFFF"/>
              </a:buClr>
              <a:buFont typeface="Arial" panose="020B0604020202020204" pitchFamily="34" charset="0"/>
              <a:buChar char="•"/>
            </a:pPr>
            <a:r>
              <a:rPr lang="en-US" sz="2400" kern="0" dirty="0">
                <a:solidFill>
                  <a:srgbClr val="FFFFFF"/>
                </a:solidFill>
                <a:latin typeface="gg sans"/>
                <a:cs typeface="Arial"/>
                <a:sym typeface="Arial"/>
              </a:rPr>
              <a:t>Applied SOLID principles for clean, maintainable, and scalable backend services.</a:t>
            </a:r>
            <a:endParaRPr lang="en-US" sz="1867" kern="0" dirty="0">
              <a:solidFill>
                <a:srgbClr val="FFFFFF"/>
              </a:solidFill>
              <a:latin typeface="Arial"/>
              <a:cs typeface="Arial"/>
              <a:sym typeface="Arial"/>
            </a:endParaRPr>
          </a:p>
        </p:txBody>
      </p:sp>
      <p:sp>
        <p:nvSpPr>
          <p:cNvPr id="5" name="TextBox 4">
            <a:extLst>
              <a:ext uri="{FF2B5EF4-FFF2-40B4-BE49-F238E27FC236}">
                <a16:creationId xmlns:a16="http://schemas.microsoft.com/office/drawing/2014/main" id="{137BF285-384B-2422-F12C-733A8F809A2B}"/>
              </a:ext>
            </a:extLst>
          </p:cNvPr>
          <p:cNvSpPr txBox="1"/>
          <p:nvPr/>
        </p:nvSpPr>
        <p:spPr>
          <a:xfrm>
            <a:off x="960000" y="3806098"/>
            <a:ext cx="6296024" cy="461665"/>
          </a:xfrm>
          <a:prstGeom prst="rect">
            <a:avLst/>
          </a:prstGeom>
          <a:noFill/>
        </p:spPr>
        <p:txBody>
          <a:bodyPr wrap="square">
            <a:spAutoFit/>
          </a:bodyPr>
          <a:lstStyle/>
          <a:p>
            <a:pPr marL="380990" indent="-380990" defTabSz="1219170">
              <a:buClr>
                <a:srgbClr val="FFFFFF"/>
              </a:buClr>
              <a:buFont typeface="Arial" panose="020B0604020202020204" pitchFamily="34" charset="0"/>
              <a:buChar char="•"/>
            </a:pPr>
            <a:r>
              <a:rPr lang="en-US" sz="2400" kern="0" dirty="0">
                <a:solidFill>
                  <a:srgbClr val="FFFFFF"/>
                </a:solidFill>
                <a:latin typeface="gg sans"/>
                <a:cs typeface="Arial"/>
                <a:sym typeface="Arial"/>
              </a:rPr>
              <a:t>Design Patterns &amp; Practices:</a:t>
            </a:r>
            <a:endParaRPr lang="en-US" sz="2400" kern="0" dirty="0">
              <a:solidFill>
                <a:srgbClr val="FFFFFF"/>
              </a:solidFill>
              <a:latin typeface="Arial"/>
              <a:cs typeface="Arial"/>
              <a:sym typeface="Arial"/>
            </a:endParaRPr>
          </a:p>
        </p:txBody>
      </p:sp>
      <p:sp>
        <p:nvSpPr>
          <p:cNvPr id="7" name="TextBox 6">
            <a:extLst>
              <a:ext uri="{FF2B5EF4-FFF2-40B4-BE49-F238E27FC236}">
                <a16:creationId xmlns:a16="http://schemas.microsoft.com/office/drawing/2014/main" id="{A559665B-B7AD-408A-845F-34EA3AD74BED}"/>
              </a:ext>
            </a:extLst>
          </p:cNvPr>
          <p:cNvSpPr txBox="1"/>
          <p:nvPr/>
        </p:nvSpPr>
        <p:spPr>
          <a:xfrm>
            <a:off x="1533525" y="4298540"/>
            <a:ext cx="6296024" cy="420564"/>
          </a:xfrm>
          <a:prstGeom prst="rect">
            <a:avLst/>
          </a:prstGeom>
          <a:noFill/>
        </p:spPr>
        <p:txBody>
          <a:bodyPr wrap="square">
            <a:spAutoFit/>
          </a:bodyPr>
          <a:lstStyle/>
          <a:p>
            <a:pPr marL="380990" indent="-380990" defTabSz="1219170">
              <a:buClr>
                <a:srgbClr val="FFFFFF"/>
              </a:buClr>
              <a:buFont typeface="Arial" panose="020B0604020202020204" pitchFamily="34" charset="0"/>
              <a:buChar char="•"/>
            </a:pPr>
            <a:r>
              <a:rPr lang="en-US" sz="2133" kern="0" dirty="0">
                <a:solidFill>
                  <a:srgbClr val="FFFFFF"/>
                </a:solidFill>
                <a:latin typeface="gg sans"/>
                <a:cs typeface="Arial"/>
                <a:sym typeface="Arial"/>
              </a:rPr>
              <a:t>Repository Pattern:</a:t>
            </a:r>
            <a:endParaRPr lang="en-US" sz="2133" kern="0" dirty="0">
              <a:solidFill>
                <a:srgbClr val="FFFFFF"/>
              </a:solidFill>
              <a:latin typeface="Arial"/>
              <a:cs typeface="Arial"/>
              <a:sym typeface="Arial"/>
            </a:endParaRPr>
          </a:p>
        </p:txBody>
      </p:sp>
      <p:sp>
        <p:nvSpPr>
          <p:cNvPr id="9" name="TextBox 8">
            <a:extLst>
              <a:ext uri="{FF2B5EF4-FFF2-40B4-BE49-F238E27FC236}">
                <a16:creationId xmlns:a16="http://schemas.microsoft.com/office/drawing/2014/main" id="{72CF87CC-7986-E46C-8998-A16552967192}"/>
              </a:ext>
            </a:extLst>
          </p:cNvPr>
          <p:cNvSpPr txBox="1"/>
          <p:nvPr/>
        </p:nvSpPr>
        <p:spPr>
          <a:xfrm>
            <a:off x="1928813" y="4749945"/>
            <a:ext cx="9303187" cy="666977"/>
          </a:xfrm>
          <a:prstGeom prst="rect">
            <a:avLst/>
          </a:prstGeom>
          <a:noFill/>
        </p:spPr>
        <p:txBody>
          <a:bodyPr wrap="square">
            <a:spAutoFit/>
          </a:bodyPr>
          <a:lstStyle/>
          <a:p>
            <a:pPr marL="380990" indent="-380990" defTabSz="1219170">
              <a:buClr>
                <a:srgbClr val="FFFFFF"/>
              </a:buClr>
              <a:buFont typeface="Arial" panose="020B0604020202020204" pitchFamily="34" charset="0"/>
              <a:buChar char="•"/>
            </a:pPr>
            <a:r>
              <a:rPr lang="en-US" sz="1867" kern="0" dirty="0">
                <a:solidFill>
                  <a:srgbClr val="FFFFFF"/>
                </a:solidFill>
                <a:latin typeface="gg sans"/>
                <a:cs typeface="Arial"/>
                <a:sym typeface="Arial"/>
              </a:rPr>
              <a:t>Abstracted and organized data access logic, improving testability and maintainability. </a:t>
            </a:r>
            <a:br>
              <a:rPr lang="en-US" sz="1867" kern="0" dirty="0">
                <a:solidFill>
                  <a:srgbClr val="000000"/>
                </a:solidFill>
                <a:latin typeface="Arial"/>
                <a:cs typeface="Arial"/>
                <a:sym typeface="Arial"/>
              </a:rPr>
            </a:br>
            <a:endParaRPr lang="en-US" sz="1867" kern="0" dirty="0">
              <a:solidFill>
                <a:srgbClr val="000000"/>
              </a:solidFill>
              <a:latin typeface="Arial"/>
              <a:cs typeface="Arial"/>
              <a:sym typeface="Arial"/>
            </a:endParaRPr>
          </a:p>
        </p:txBody>
      </p:sp>
      <p:sp>
        <p:nvSpPr>
          <p:cNvPr id="11" name="TextBox 10">
            <a:extLst>
              <a:ext uri="{FF2B5EF4-FFF2-40B4-BE49-F238E27FC236}">
                <a16:creationId xmlns:a16="http://schemas.microsoft.com/office/drawing/2014/main" id="{E3A9B186-772A-0A55-DDC8-2CE539E5B145}"/>
              </a:ext>
            </a:extLst>
          </p:cNvPr>
          <p:cNvSpPr txBox="1"/>
          <p:nvPr/>
        </p:nvSpPr>
        <p:spPr>
          <a:xfrm>
            <a:off x="1533525" y="5177180"/>
            <a:ext cx="6296024" cy="379656"/>
          </a:xfrm>
          <a:prstGeom prst="rect">
            <a:avLst/>
          </a:prstGeom>
          <a:noFill/>
        </p:spPr>
        <p:txBody>
          <a:bodyPr wrap="square">
            <a:spAutoFit/>
          </a:bodyPr>
          <a:lstStyle/>
          <a:p>
            <a:pPr marL="380990" indent="-380990" defTabSz="1219170">
              <a:buClr>
                <a:srgbClr val="FFFFFF"/>
              </a:buClr>
              <a:buFont typeface="Arial" panose="020B0604020202020204" pitchFamily="34" charset="0"/>
              <a:buChar char="•"/>
            </a:pPr>
            <a:r>
              <a:rPr lang="en-US" sz="1867" kern="0" dirty="0">
                <a:solidFill>
                  <a:srgbClr val="FFFFFF"/>
                </a:solidFill>
                <a:latin typeface="gg sans"/>
                <a:cs typeface="Arial"/>
                <a:sym typeface="Arial"/>
              </a:rPr>
              <a:t>Dependency Injection:</a:t>
            </a:r>
            <a:endParaRPr lang="en-US" sz="1867" kern="0" dirty="0">
              <a:solidFill>
                <a:srgbClr val="FFFFFF"/>
              </a:solidFill>
              <a:latin typeface="Arial"/>
              <a:cs typeface="Arial"/>
              <a:sym typeface="Arial"/>
            </a:endParaRPr>
          </a:p>
        </p:txBody>
      </p:sp>
      <p:sp>
        <p:nvSpPr>
          <p:cNvPr id="13" name="TextBox 12">
            <a:extLst>
              <a:ext uri="{FF2B5EF4-FFF2-40B4-BE49-F238E27FC236}">
                <a16:creationId xmlns:a16="http://schemas.microsoft.com/office/drawing/2014/main" id="{3C1F9CE7-8AC5-A30C-1578-3AA9F747691A}"/>
              </a:ext>
            </a:extLst>
          </p:cNvPr>
          <p:cNvSpPr txBox="1"/>
          <p:nvPr/>
        </p:nvSpPr>
        <p:spPr>
          <a:xfrm>
            <a:off x="1928813" y="5587550"/>
            <a:ext cx="9405937" cy="379656"/>
          </a:xfrm>
          <a:prstGeom prst="rect">
            <a:avLst/>
          </a:prstGeom>
          <a:noFill/>
        </p:spPr>
        <p:txBody>
          <a:bodyPr wrap="square">
            <a:spAutoFit/>
          </a:bodyPr>
          <a:lstStyle/>
          <a:p>
            <a:pPr marL="380990" indent="-380990" defTabSz="1219170">
              <a:buClr>
                <a:srgbClr val="FFFFFF"/>
              </a:buClr>
              <a:buFont typeface="Arial" panose="020B0604020202020204" pitchFamily="34" charset="0"/>
              <a:buChar char="•"/>
            </a:pPr>
            <a:r>
              <a:rPr lang="en-US" sz="1867" kern="0" dirty="0">
                <a:solidFill>
                  <a:srgbClr val="FFFFFF"/>
                </a:solidFill>
                <a:latin typeface="gg sans"/>
                <a:cs typeface="Arial"/>
                <a:sym typeface="Arial"/>
              </a:rPr>
              <a:t>Promoted loosely coupled, flexible, and easily testable components.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EA49ED-F117-E738-A1E6-7FD798776453}"/>
              </a:ext>
            </a:extLst>
          </p:cNvPr>
          <p:cNvSpPr txBox="1"/>
          <p:nvPr/>
        </p:nvSpPr>
        <p:spPr>
          <a:xfrm>
            <a:off x="1176337" y="357709"/>
            <a:ext cx="6296024" cy="949171"/>
          </a:xfrm>
          <a:prstGeom prst="rect">
            <a:avLst/>
          </a:prstGeom>
          <a:noFill/>
        </p:spPr>
        <p:txBody>
          <a:bodyPr wrap="square">
            <a:spAutoFit/>
          </a:bodyPr>
          <a:lstStyle/>
          <a:p>
            <a:pPr marL="860192" lvl="1" indent="-457189" algn="just" defTabSz="1219170">
              <a:lnSpc>
                <a:spcPct val="280000"/>
              </a:lnSpc>
              <a:buClr>
                <a:srgbClr val="FFFFFF"/>
              </a:buClr>
              <a:buSzPts val="1400"/>
              <a:buFont typeface="Arial"/>
              <a:buChar char="•"/>
            </a:pPr>
            <a:r>
              <a:rPr lang="en-US" sz="2400" kern="0" dirty="0">
                <a:solidFill>
                  <a:srgbClr val="FFFFFF"/>
                </a:solidFill>
                <a:latin typeface="gg sans"/>
                <a:cs typeface="Arial"/>
                <a:sym typeface="Arial"/>
              </a:rPr>
              <a:t>Project Strengths:</a:t>
            </a:r>
          </a:p>
        </p:txBody>
      </p:sp>
      <p:sp>
        <p:nvSpPr>
          <p:cNvPr id="6" name="TextBox 5">
            <a:extLst>
              <a:ext uri="{FF2B5EF4-FFF2-40B4-BE49-F238E27FC236}">
                <a16:creationId xmlns:a16="http://schemas.microsoft.com/office/drawing/2014/main" id="{075A59C4-8356-397B-1914-08E9ED7746D5}"/>
              </a:ext>
            </a:extLst>
          </p:cNvPr>
          <p:cNvSpPr txBox="1"/>
          <p:nvPr/>
        </p:nvSpPr>
        <p:spPr>
          <a:xfrm>
            <a:off x="2005013" y="1337635"/>
            <a:ext cx="9148763" cy="2061718"/>
          </a:xfrm>
          <a:prstGeom prst="rect">
            <a:avLst/>
          </a:prstGeom>
          <a:noFill/>
        </p:spPr>
        <p:txBody>
          <a:bodyPr wrap="square">
            <a:spAutoFit/>
          </a:bodyPr>
          <a:lstStyle/>
          <a:p>
            <a:pPr marL="380990" indent="-380990" defTabSz="1219170">
              <a:buClr>
                <a:srgbClr val="FFFFFF"/>
              </a:buClr>
              <a:buFont typeface="Arial" panose="020B0604020202020204" pitchFamily="34" charset="0"/>
              <a:buChar char="•"/>
            </a:pPr>
            <a:r>
              <a:rPr lang="en-US" sz="2133" kern="0" dirty="0">
                <a:solidFill>
                  <a:srgbClr val="FFFFFF"/>
                </a:solidFill>
                <a:latin typeface="gg sans"/>
                <a:cs typeface="Arial"/>
                <a:sym typeface="Arial"/>
              </a:rPr>
              <a:t>Clear, scalable separation between frontend and backend responsibilities.</a:t>
            </a:r>
          </a:p>
          <a:p>
            <a:pPr marL="380990" indent="-380990" defTabSz="1219170">
              <a:buClr>
                <a:srgbClr val="FFFFFF"/>
              </a:buClr>
              <a:buFont typeface="Arial" panose="020B0604020202020204" pitchFamily="34" charset="0"/>
              <a:buChar char="•"/>
            </a:pPr>
            <a:endParaRPr lang="en-US" sz="2133" kern="0" dirty="0">
              <a:solidFill>
                <a:srgbClr val="FFFFFF"/>
              </a:solidFill>
              <a:latin typeface="gg sans"/>
              <a:cs typeface="Arial"/>
              <a:sym typeface="Arial"/>
            </a:endParaRPr>
          </a:p>
          <a:p>
            <a:pPr marL="380990" indent="-380990" defTabSz="1219170">
              <a:buClr>
                <a:srgbClr val="FFFFFF"/>
              </a:buClr>
              <a:buFont typeface="Arial" panose="020B0604020202020204" pitchFamily="34" charset="0"/>
              <a:buChar char="•"/>
            </a:pPr>
            <a:r>
              <a:rPr lang="en-US" sz="2133" kern="0" dirty="0">
                <a:solidFill>
                  <a:srgbClr val="FFFFFF"/>
                </a:solidFill>
                <a:latin typeface="gg sans"/>
                <a:cs typeface="Arial"/>
                <a:sym typeface="Arial"/>
              </a:rPr>
              <a:t>Fast, modern, and SEO-friendly user experience with Next.js.</a:t>
            </a:r>
          </a:p>
          <a:p>
            <a:pPr marL="380990" indent="-380990" defTabSz="1219170">
              <a:buClr>
                <a:srgbClr val="FFFFFF"/>
              </a:buClr>
              <a:buFont typeface="Arial" panose="020B0604020202020204" pitchFamily="34" charset="0"/>
              <a:buChar char="•"/>
            </a:pPr>
            <a:endParaRPr lang="en-US" sz="2133" kern="0" dirty="0">
              <a:solidFill>
                <a:srgbClr val="FFFFFF"/>
              </a:solidFill>
              <a:latin typeface="gg sans"/>
              <a:cs typeface="Arial"/>
              <a:sym typeface="Arial"/>
            </a:endParaRPr>
          </a:p>
          <a:p>
            <a:pPr marL="380990" indent="-380990" defTabSz="1219170">
              <a:buClr>
                <a:srgbClr val="FFFFFF"/>
              </a:buClr>
              <a:buFont typeface="Arial" panose="020B0604020202020204" pitchFamily="34" charset="0"/>
              <a:buChar char="•"/>
            </a:pPr>
            <a:r>
              <a:rPr lang="en-US" sz="2133" kern="0" dirty="0">
                <a:solidFill>
                  <a:srgbClr val="FFFFFF"/>
                </a:solidFill>
                <a:latin typeface="gg sans"/>
                <a:cs typeface="Arial"/>
                <a:sym typeface="Arial"/>
              </a:rPr>
              <a:t> Clean, scalable, and maintainable codebase following design patterns and best practices.</a:t>
            </a:r>
            <a:endParaRPr lang="en-US" sz="2133" kern="0" dirty="0">
              <a:solidFill>
                <a:srgbClr val="FFFFFF"/>
              </a:solidFill>
              <a:latin typeface="Arial"/>
              <a:cs typeface="Arial"/>
              <a:sym typeface="Arial"/>
            </a:endParaRPr>
          </a:p>
        </p:txBody>
      </p:sp>
    </p:spTree>
    <p:extLst>
      <p:ext uri="{BB962C8B-B14F-4D97-AF65-F5344CB8AC3E}">
        <p14:creationId xmlns:p14="http://schemas.microsoft.com/office/powerpoint/2010/main" val="8604969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8"/>
          <p:cNvSpPr txBox="1">
            <a:spLocks noGrp="1"/>
          </p:cNvSpPr>
          <p:nvPr>
            <p:ph type="title"/>
          </p:nvPr>
        </p:nvSpPr>
        <p:spPr>
          <a:xfrm>
            <a:off x="2833000" y="2124853"/>
            <a:ext cx="6526000" cy="1304148"/>
          </a:xfrm>
          <a:prstGeom prst="rect">
            <a:avLst/>
          </a:prstGeom>
          <a:noFill/>
          <a:ln>
            <a:noFill/>
          </a:ln>
        </p:spPr>
        <p:txBody>
          <a:bodyPr spcFirstLastPara="1" wrap="square" lIns="121900" tIns="121900" rIns="121900" bIns="121900" anchor="b" anchorCtr="0">
            <a:noAutofit/>
          </a:bodyPr>
          <a:lstStyle/>
          <a:p>
            <a:r>
              <a:rPr lang="en"/>
              <a:t>Detection</a:t>
            </a:r>
            <a:endParaRPr/>
          </a:p>
        </p:txBody>
      </p:sp>
      <p:grpSp>
        <p:nvGrpSpPr>
          <p:cNvPr id="322" name="Google Shape;322;p38"/>
          <p:cNvGrpSpPr/>
          <p:nvPr/>
        </p:nvGrpSpPr>
        <p:grpSpPr>
          <a:xfrm>
            <a:off x="10575620" y="530686"/>
            <a:ext cx="375929" cy="1458713"/>
            <a:chOff x="7256520" y="835200"/>
            <a:chExt cx="562320" cy="2181960"/>
          </a:xfrm>
        </p:grpSpPr>
        <p:sp>
          <p:nvSpPr>
            <p:cNvPr id="323" name="Google Shape;323;p38"/>
            <p:cNvSpPr/>
            <p:nvPr/>
          </p:nvSpPr>
          <p:spPr>
            <a:xfrm>
              <a:off x="7256520" y="2444400"/>
              <a:ext cx="562320" cy="572760"/>
            </a:xfrm>
            <a:custGeom>
              <a:avLst/>
              <a:gdLst/>
              <a:ahLst/>
              <a:cxnLst/>
              <a:rect l="l" t="t" r="r" b="b"/>
              <a:pathLst>
                <a:path w="1562" h="1591" extrusionOk="0">
                  <a:moveTo>
                    <a:pt x="295" y="0"/>
                  </a:moveTo>
                  <a:lnTo>
                    <a:pt x="0" y="301"/>
                  </a:lnTo>
                  <a:lnTo>
                    <a:pt x="486" y="796"/>
                  </a:lnTo>
                  <a:lnTo>
                    <a:pt x="0" y="1291"/>
                  </a:lnTo>
                  <a:lnTo>
                    <a:pt x="295" y="1591"/>
                  </a:lnTo>
                  <a:lnTo>
                    <a:pt x="781" y="1096"/>
                  </a:lnTo>
                  <a:lnTo>
                    <a:pt x="1267" y="1591"/>
                  </a:lnTo>
                  <a:lnTo>
                    <a:pt x="1562" y="1291"/>
                  </a:lnTo>
                  <a:lnTo>
                    <a:pt x="1076" y="796"/>
                  </a:lnTo>
                  <a:lnTo>
                    <a:pt x="1562" y="301"/>
                  </a:lnTo>
                  <a:lnTo>
                    <a:pt x="1267" y="0"/>
                  </a:lnTo>
                  <a:lnTo>
                    <a:pt x="781" y="496"/>
                  </a:lnTo>
                  <a:lnTo>
                    <a:pt x="295" y="0"/>
                  </a:lnTo>
                  <a:close/>
                </a:path>
              </a:pathLst>
            </a:custGeom>
            <a:solidFill>
              <a:schemeClr val="dk1"/>
            </a:solidFill>
            <a:ln>
              <a:noFill/>
            </a:ln>
          </p:spPr>
          <p:txBody>
            <a:bodyPr spcFirstLastPara="1" wrap="square" lIns="120000" tIns="60000" rIns="120000" bIns="60000" anchor="ctr" anchorCtr="1">
              <a:noAutofit/>
            </a:bodyPr>
            <a:lstStyle/>
            <a:p>
              <a:pPr defTabSz="1219170">
                <a:buClr>
                  <a:srgbClr val="000000"/>
                </a:buClr>
                <a:buSzPts val="1800"/>
              </a:pPr>
              <a:endParaRPr sz="2400" kern="0">
                <a:solidFill>
                  <a:srgbClr val="000000"/>
                </a:solidFill>
                <a:latin typeface="Arial"/>
                <a:ea typeface="Arial"/>
                <a:cs typeface="Arial"/>
                <a:sym typeface="Arial"/>
              </a:endParaRPr>
            </a:p>
          </p:txBody>
        </p:sp>
        <p:sp>
          <p:nvSpPr>
            <p:cNvPr id="324" name="Google Shape;324;p38"/>
            <p:cNvSpPr/>
            <p:nvPr/>
          </p:nvSpPr>
          <p:spPr>
            <a:xfrm>
              <a:off x="7256520" y="1639800"/>
              <a:ext cx="562320" cy="573120"/>
            </a:xfrm>
            <a:custGeom>
              <a:avLst/>
              <a:gdLst/>
              <a:ahLst/>
              <a:cxnLst/>
              <a:rect l="l" t="t" r="r" b="b"/>
              <a:pathLst>
                <a:path w="1562" h="1592" extrusionOk="0">
                  <a:moveTo>
                    <a:pt x="295" y="0"/>
                  </a:moveTo>
                  <a:lnTo>
                    <a:pt x="0" y="301"/>
                  </a:lnTo>
                  <a:lnTo>
                    <a:pt x="486" y="796"/>
                  </a:lnTo>
                  <a:lnTo>
                    <a:pt x="0" y="1291"/>
                  </a:lnTo>
                  <a:lnTo>
                    <a:pt x="295" y="1592"/>
                  </a:lnTo>
                  <a:lnTo>
                    <a:pt x="781" y="1097"/>
                  </a:lnTo>
                  <a:lnTo>
                    <a:pt x="1267" y="1592"/>
                  </a:lnTo>
                  <a:lnTo>
                    <a:pt x="1562" y="1291"/>
                  </a:lnTo>
                  <a:lnTo>
                    <a:pt x="1076" y="796"/>
                  </a:lnTo>
                  <a:lnTo>
                    <a:pt x="1562" y="301"/>
                  </a:lnTo>
                  <a:lnTo>
                    <a:pt x="1267" y="0"/>
                  </a:lnTo>
                  <a:lnTo>
                    <a:pt x="781" y="496"/>
                  </a:lnTo>
                  <a:lnTo>
                    <a:pt x="295" y="0"/>
                  </a:lnTo>
                  <a:close/>
                </a:path>
              </a:pathLst>
            </a:custGeom>
            <a:solidFill>
              <a:schemeClr val="dk1"/>
            </a:solidFill>
            <a:ln>
              <a:noFill/>
            </a:ln>
          </p:spPr>
          <p:txBody>
            <a:bodyPr spcFirstLastPara="1" wrap="square" lIns="120000" tIns="60000" rIns="120000" bIns="60000" anchor="ctr" anchorCtr="1">
              <a:noAutofit/>
            </a:bodyPr>
            <a:lstStyle/>
            <a:p>
              <a:pPr defTabSz="1219170">
                <a:buClr>
                  <a:srgbClr val="000000"/>
                </a:buClr>
                <a:buSzPts val="1800"/>
              </a:pPr>
              <a:endParaRPr sz="2400" kern="0">
                <a:solidFill>
                  <a:srgbClr val="000000"/>
                </a:solidFill>
                <a:latin typeface="Arial"/>
                <a:ea typeface="Arial"/>
                <a:cs typeface="Arial"/>
                <a:sym typeface="Arial"/>
              </a:endParaRPr>
            </a:p>
          </p:txBody>
        </p:sp>
        <p:sp>
          <p:nvSpPr>
            <p:cNvPr id="325" name="Google Shape;325;p38"/>
            <p:cNvSpPr/>
            <p:nvPr/>
          </p:nvSpPr>
          <p:spPr>
            <a:xfrm>
              <a:off x="7256520" y="835200"/>
              <a:ext cx="562320" cy="573120"/>
            </a:xfrm>
            <a:custGeom>
              <a:avLst/>
              <a:gdLst/>
              <a:ahLst/>
              <a:cxnLst/>
              <a:rect l="l" t="t" r="r" b="b"/>
              <a:pathLst>
                <a:path w="1562" h="1592" extrusionOk="0">
                  <a:moveTo>
                    <a:pt x="295" y="0"/>
                  </a:moveTo>
                  <a:lnTo>
                    <a:pt x="0" y="301"/>
                  </a:lnTo>
                  <a:lnTo>
                    <a:pt x="486" y="796"/>
                  </a:lnTo>
                  <a:lnTo>
                    <a:pt x="0" y="1291"/>
                  </a:lnTo>
                  <a:lnTo>
                    <a:pt x="295" y="1592"/>
                  </a:lnTo>
                  <a:lnTo>
                    <a:pt x="781" y="1097"/>
                  </a:lnTo>
                  <a:lnTo>
                    <a:pt x="1267" y="1592"/>
                  </a:lnTo>
                  <a:lnTo>
                    <a:pt x="1562" y="1291"/>
                  </a:lnTo>
                  <a:lnTo>
                    <a:pt x="1076" y="796"/>
                  </a:lnTo>
                  <a:lnTo>
                    <a:pt x="1562" y="301"/>
                  </a:lnTo>
                  <a:lnTo>
                    <a:pt x="1267" y="0"/>
                  </a:lnTo>
                  <a:lnTo>
                    <a:pt x="781" y="495"/>
                  </a:lnTo>
                  <a:lnTo>
                    <a:pt x="295" y="0"/>
                  </a:lnTo>
                  <a:close/>
                </a:path>
              </a:pathLst>
            </a:custGeom>
            <a:solidFill>
              <a:schemeClr val="dk1"/>
            </a:solidFill>
            <a:ln>
              <a:noFill/>
            </a:ln>
          </p:spPr>
          <p:txBody>
            <a:bodyPr spcFirstLastPara="1" wrap="square" lIns="120000" tIns="60000" rIns="120000" bIns="60000" anchor="ctr" anchorCtr="1">
              <a:noAutofit/>
            </a:bodyPr>
            <a:lstStyle/>
            <a:p>
              <a:pPr defTabSz="1219170">
                <a:buClr>
                  <a:srgbClr val="000000"/>
                </a:buClr>
                <a:buSzPts val="1800"/>
              </a:pPr>
              <a:endParaRPr sz="2400" kern="0">
                <a:solidFill>
                  <a:srgbClr val="000000"/>
                </a:solidFill>
                <a:latin typeface="Arial"/>
                <a:ea typeface="Arial"/>
                <a:cs typeface="Arial"/>
                <a:sym typeface="Arial"/>
              </a:endParaRPr>
            </a:p>
          </p:txBody>
        </p:sp>
      </p:grpSp>
      <p:cxnSp>
        <p:nvCxnSpPr>
          <p:cNvPr id="326" name="Google Shape;326;p38"/>
          <p:cNvCxnSpPr/>
          <p:nvPr/>
        </p:nvCxnSpPr>
        <p:spPr>
          <a:xfrm rot="10800000">
            <a:off x="2833000" y="4047451"/>
            <a:ext cx="8742400" cy="0"/>
          </a:xfrm>
          <a:prstGeom prst="straightConnector1">
            <a:avLst/>
          </a:prstGeom>
          <a:noFill/>
          <a:ln w="38100" cap="flat" cmpd="sng">
            <a:solidFill>
              <a:schemeClr val="dk1"/>
            </a:solidFill>
            <a:prstDash val="solid"/>
            <a:round/>
            <a:headEnd type="none" w="sm" len="sm"/>
            <a:tailEnd type="none" w="sm" len="sm"/>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9"/>
          <p:cNvSpPr txBox="1"/>
          <p:nvPr/>
        </p:nvSpPr>
        <p:spPr>
          <a:xfrm>
            <a:off x="1304925" y="440888"/>
            <a:ext cx="6572251" cy="533489"/>
          </a:xfrm>
          <a:prstGeom prst="rect">
            <a:avLst/>
          </a:prstGeom>
          <a:noFill/>
          <a:ln>
            <a:noFill/>
          </a:ln>
        </p:spPr>
        <p:txBody>
          <a:bodyPr spcFirstLastPara="1" wrap="square" lIns="121900" tIns="60933" rIns="121900" bIns="60933" anchor="t" anchorCtr="0">
            <a:spAutoFit/>
          </a:bodyPr>
          <a:lstStyle/>
          <a:p>
            <a:pPr defTabSz="1219170">
              <a:buClr>
                <a:srgbClr val="000000"/>
              </a:buClr>
              <a:buSzPts val="2000"/>
            </a:pPr>
            <a:r>
              <a:rPr lang="en" sz="2667" b="1" kern="0">
                <a:solidFill>
                  <a:srgbClr val="FFFFFF"/>
                </a:solidFill>
                <a:latin typeface="Arial"/>
                <a:ea typeface="Arial"/>
                <a:cs typeface="Arial"/>
                <a:sym typeface="Arial"/>
              </a:rPr>
              <a:t>Detection Strategy</a:t>
            </a:r>
            <a:endParaRPr sz="1867" kern="0">
              <a:solidFill>
                <a:srgbClr val="000000"/>
              </a:solidFill>
              <a:latin typeface="Arial"/>
              <a:cs typeface="Arial"/>
              <a:sym typeface="Arial"/>
            </a:endParaRPr>
          </a:p>
        </p:txBody>
      </p:sp>
      <p:sp>
        <p:nvSpPr>
          <p:cNvPr id="332" name="Google Shape;332;p39"/>
          <p:cNvSpPr txBox="1"/>
          <p:nvPr/>
        </p:nvSpPr>
        <p:spPr>
          <a:xfrm>
            <a:off x="1523999" y="548325"/>
            <a:ext cx="8896352" cy="1025932"/>
          </a:xfrm>
          <a:prstGeom prst="rect">
            <a:avLst/>
          </a:prstGeom>
          <a:noFill/>
          <a:ln>
            <a:noFill/>
          </a:ln>
        </p:spPr>
        <p:txBody>
          <a:bodyPr spcFirstLastPara="1" wrap="square" lIns="121900" tIns="60933" rIns="121900" bIns="60933" anchor="t" anchorCtr="0">
            <a:spAutoFit/>
          </a:bodyPr>
          <a:lstStyle/>
          <a:p>
            <a:pPr defTabSz="1219170">
              <a:buClr>
                <a:srgbClr val="000000"/>
              </a:buClr>
              <a:buSzPts val="1600"/>
            </a:pPr>
            <a:endParaRPr sz="2133" b="1" kern="0">
              <a:solidFill>
                <a:srgbClr val="FFFFFF"/>
              </a:solidFill>
              <a:latin typeface="Arial"/>
              <a:ea typeface="Arial"/>
              <a:cs typeface="Arial"/>
              <a:sym typeface="Arial"/>
            </a:endParaRPr>
          </a:p>
          <a:p>
            <a:pPr defTabSz="1219170">
              <a:buClr>
                <a:srgbClr val="000000"/>
              </a:buClr>
            </a:pPr>
            <a:r>
              <a:rPr lang="en" sz="1867" kern="0">
                <a:solidFill>
                  <a:srgbClr val="FFFFFF"/>
                </a:solidFill>
                <a:latin typeface="Arial"/>
                <a:ea typeface="Arial"/>
                <a:cs typeface="Arial"/>
                <a:sym typeface="Arial"/>
              </a:rPr>
              <a:t>Our primary goal was to </a:t>
            </a:r>
            <a:r>
              <a:rPr lang="en" sz="1867" b="1" kern="0">
                <a:solidFill>
                  <a:srgbClr val="FFFFFF"/>
                </a:solidFill>
                <a:latin typeface="Arial"/>
                <a:ea typeface="Arial"/>
                <a:cs typeface="Arial"/>
                <a:sym typeface="Arial"/>
              </a:rPr>
              <a:t>accurately detect ball boundary boxes and players</a:t>
            </a:r>
            <a:r>
              <a:rPr lang="en" sz="1867" kern="0">
                <a:solidFill>
                  <a:srgbClr val="FFFFFF"/>
                </a:solidFill>
                <a:latin typeface="Arial"/>
                <a:ea typeface="Arial"/>
                <a:cs typeface="Arial"/>
                <a:sym typeface="Arial"/>
              </a:rPr>
              <a:t> in the dataset.</a:t>
            </a:r>
            <a:endParaRPr sz="1867" kern="0">
              <a:solidFill>
                <a:srgbClr val="000000"/>
              </a:solidFill>
              <a:latin typeface="Arial"/>
              <a:cs typeface="Arial"/>
              <a:sym typeface="Arial"/>
            </a:endParaRPr>
          </a:p>
        </p:txBody>
      </p:sp>
      <p:sp>
        <p:nvSpPr>
          <p:cNvPr id="333" name="Google Shape;333;p39"/>
          <p:cNvSpPr txBox="1"/>
          <p:nvPr/>
        </p:nvSpPr>
        <p:spPr>
          <a:xfrm>
            <a:off x="1304925" y="1538036"/>
            <a:ext cx="6572251" cy="533489"/>
          </a:xfrm>
          <a:prstGeom prst="rect">
            <a:avLst/>
          </a:prstGeom>
          <a:noFill/>
          <a:ln>
            <a:noFill/>
          </a:ln>
        </p:spPr>
        <p:txBody>
          <a:bodyPr spcFirstLastPara="1" wrap="square" lIns="121900" tIns="60933" rIns="121900" bIns="60933" anchor="t" anchorCtr="0">
            <a:spAutoFit/>
          </a:bodyPr>
          <a:lstStyle/>
          <a:p>
            <a:pPr defTabSz="1219170">
              <a:buClr>
                <a:srgbClr val="000000"/>
              </a:buClr>
            </a:pPr>
            <a:r>
              <a:rPr lang="en" sz="2667" b="1" kern="0">
                <a:solidFill>
                  <a:srgbClr val="FFFFFF"/>
                </a:solidFill>
                <a:latin typeface="Arial"/>
                <a:ea typeface="Arial"/>
                <a:cs typeface="Arial"/>
                <a:sym typeface="Arial"/>
              </a:rPr>
              <a:t>Model Selection</a:t>
            </a:r>
            <a:endParaRPr sz="1867" kern="0">
              <a:solidFill>
                <a:srgbClr val="000000"/>
              </a:solidFill>
              <a:latin typeface="Arial"/>
              <a:cs typeface="Arial"/>
              <a:sym typeface="Arial"/>
            </a:endParaRPr>
          </a:p>
        </p:txBody>
      </p:sp>
      <p:sp>
        <p:nvSpPr>
          <p:cNvPr id="334" name="Google Shape;334;p39"/>
          <p:cNvSpPr txBox="1"/>
          <p:nvPr/>
        </p:nvSpPr>
        <p:spPr>
          <a:xfrm>
            <a:off x="1523999" y="2000356"/>
            <a:ext cx="7800976" cy="410379"/>
          </a:xfrm>
          <a:prstGeom prst="rect">
            <a:avLst/>
          </a:prstGeom>
          <a:noFill/>
          <a:ln>
            <a:noFill/>
          </a:ln>
        </p:spPr>
        <p:txBody>
          <a:bodyPr spcFirstLastPara="1" wrap="square" lIns="121900" tIns="60933" rIns="121900" bIns="60933" anchor="t" anchorCtr="0">
            <a:spAutoFit/>
          </a:bodyPr>
          <a:lstStyle/>
          <a:p>
            <a:pPr defTabSz="1219170">
              <a:buClr>
                <a:srgbClr val="000000"/>
              </a:buClr>
              <a:buSzPts val="1400"/>
            </a:pPr>
            <a:r>
              <a:rPr lang="en" sz="1867" kern="0">
                <a:solidFill>
                  <a:srgbClr val="FFFFFF"/>
                </a:solidFill>
                <a:latin typeface="Arial"/>
                <a:ea typeface="Arial"/>
                <a:cs typeface="Arial"/>
                <a:sym typeface="Arial"/>
              </a:rPr>
              <a:t>We experimented with multiple YOLO (You Only Look Once) versions:</a:t>
            </a:r>
            <a:endParaRPr sz="1867" kern="0">
              <a:solidFill>
                <a:srgbClr val="000000"/>
              </a:solidFill>
              <a:latin typeface="Arial"/>
              <a:cs typeface="Arial"/>
              <a:sym typeface="Arial"/>
            </a:endParaRPr>
          </a:p>
        </p:txBody>
      </p:sp>
      <p:sp>
        <p:nvSpPr>
          <p:cNvPr id="335" name="Google Shape;335;p39"/>
          <p:cNvSpPr txBox="1"/>
          <p:nvPr/>
        </p:nvSpPr>
        <p:spPr>
          <a:xfrm>
            <a:off x="1752599" y="2339563"/>
            <a:ext cx="6572251" cy="2134312"/>
          </a:xfrm>
          <a:prstGeom prst="rect">
            <a:avLst/>
          </a:prstGeom>
          <a:noFill/>
          <a:ln>
            <a:noFill/>
          </a:ln>
        </p:spPr>
        <p:txBody>
          <a:bodyPr spcFirstLastPara="1" wrap="square" lIns="121900" tIns="60933" rIns="121900" bIns="60933" anchor="t" anchorCtr="0">
            <a:spAutoFit/>
          </a:bodyPr>
          <a:lstStyle/>
          <a:p>
            <a:pPr indent="-118530" defTabSz="1219170">
              <a:buClr>
                <a:srgbClr val="FFFFFF"/>
              </a:buClr>
              <a:buSzPts val="1400"/>
              <a:buFont typeface="Arial"/>
              <a:buChar char="•"/>
            </a:pPr>
            <a:r>
              <a:rPr lang="en" sz="1867" b="1" kern="0" dirty="0">
                <a:solidFill>
                  <a:srgbClr val="FFFFFF"/>
                </a:solidFill>
                <a:latin typeface="Arial"/>
                <a:ea typeface="Arial"/>
                <a:cs typeface="Arial"/>
                <a:sym typeface="Arial"/>
              </a:rPr>
              <a:t>   YOLOv7</a:t>
            </a:r>
            <a:endParaRPr sz="1867" kern="0" dirty="0">
              <a:solidFill>
                <a:srgbClr val="FFFFFF"/>
              </a:solidFill>
              <a:latin typeface="Arial"/>
              <a:ea typeface="Arial"/>
              <a:cs typeface="Arial"/>
              <a:sym typeface="Arial"/>
            </a:endParaRPr>
          </a:p>
          <a:p>
            <a:pPr indent="-118530" defTabSz="1219170">
              <a:buClr>
                <a:srgbClr val="FFFFFF"/>
              </a:buClr>
              <a:buSzPts val="1400"/>
              <a:buFont typeface="Arial"/>
              <a:buChar char="•"/>
            </a:pPr>
            <a:r>
              <a:rPr lang="en-US" sz="1867" b="1" kern="0" dirty="0">
                <a:solidFill>
                  <a:srgbClr val="FFFFFF"/>
                </a:solidFill>
                <a:latin typeface="Arial"/>
                <a:cs typeface="Arial"/>
                <a:sym typeface="Arial"/>
              </a:rPr>
              <a:t>   YOLOv7x</a:t>
            </a:r>
            <a:endParaRPr lang="en-US" sz="1867" kern="0" dirty="0">
              <a:solidFill>
                <a:srgbClr val="FFFFFF"/>
              </a:solidFill>
              <a:latin typeface="Arial"/>
              <a:cs typeface="Arial"/>
              <a:sym typeface="Arial"/>
            </a:endParaRPr>
          </a:p>
          <a:p>
            <a:pPr indent="-118530" defTabSz="1219170">
              <a:buClr>
                <a:srgbClr val="FFFFFF"/>
              </a:buClr>
              <a:buSzPts val="1400"/>
              <a:buFont typeface="Arial"/>
              <a:buChar char="•"/>
            </a:pPr>
            <a:r>
              <a:rPr lang="en" sz="1867" b="1" kern="0" dirty="0">
                <a:solidFill>
                  <a:srgbClr val="FFFFFF"/>
                </a:solidFill>
                <a:latin typeface="Arial"/>
                <a:ea typeface="Arial"/>
                <a:cs typeface="Arial"/>
                <a:sym typeface="Arial"/>
              </a:rPr>
              <a:t>   YOLO11m</a:t>
            </a:r>
            <a:endParaRPr sz="1867" kern="0" dirty="0">
              <a:solidFill>
                <a:srgbClr val="FFFFFF"/>
              </a:solidFill>
              <a:latin typeface="Arial"/>
              <a:ea typeface="Arial"/>
              <a:cs typeface="Arial"/>
              <a:sym typeface="Arial"/>
            </a:endParaRPr>
          </a:p>
          <a:p>
            <a:pPr indent="-118530" defTabSz="1219170">
              <a:buClr>
                <a:srgbClr val="FFFFFF"/>
              </a:buClr>
              <a:buSzPts val="1400"/>
              <a:buFont typeface="Arial"/>
              <a:buChar char="•"/>
            </a:pPr>
            <a:r>
              <a:rPr lang="en" sz="1867" b="1" kern="0" dirty="0">
                <a:solidFill>
                  <a:srgbClr val="FFFFFF"/>
                </a:solidFill>
                <a:latin typeface="Arial"/>
                <a:ea typeface="Arial"/>
                <a:cs typeface="Arial"/>
                <a:sym typeface="Arial"/>
              </a:rPr>
              <a:t>   YOLO11l</a:t>
            </a:r>
            <a:endParaRPr sz="1867" kern="0" dirty="0">
              <a:solidFill>
                <a:srgbClr val="FFFFFF"/>
              </a:solidFill>
              <a:latin typeface="Arial"/>
              <a:ea typeface="Arial"/>
              <a:cs typeface="Arial"/>
              <a:sym typeface="Arial"/>
            </a:endParaRPr>
          </a:p>
          <a:p>
            <a:pPr indent="-118530" defTabSz="1219170">
              <a:buClr>
                <a:srgbClr val="FFFFFF"/>
              </a:buClr>
              <a:buSzPts val="1400"/>
              <a:buFont typeface="Arial"/>
              <a:buChar char="•"/>
            </a:pPr>
            <a:r>
              <a:rPr lang="en" sz="1867" b="1" kern="0" dirty="0">
                <a:solidFill>
                  <a:srgbClr val="FFFFFF"/>
                </a:solidFill>
                <a:latin typeface="Arial"/>
                <a:ea typeface="Arial"/>
                <a:cs typeface="Arial"/>
                <a:sym typeface="Arial"/>
              </a:rPr>
              <a:t>   YOLO8n</a:t>
            </a:r>
          </a:p>
          <a:p>
            <a:pPr indent="-118530" defTabSz="1219170">
              <a:buClr>
                <a:srgbClr val="FFFFFF"/>
              </a:buClr>
              <a:buSzPts val="1400"/>
              <a:buFont typeface="Arial"/>
              <a:buChar char="•"/>
            </a:pPr>
            <a:r>
              <a:rPr lang="en-US" sz="1867" b="1" kern="0" dirty="0">
                <a:solidFill>
                  <a:srgbClr val="FFFFFF"/>
                </a:solidFill>
                <a:latin typeface="Arial"/>
                <a:cs typeface="Arial"/>
                <a:sym typeface="Arial"/>
              </a:rPr>
              <a:t>   YOLOv8m</a:t>
            </a:r>
            <a:endParaRPr lang="en-US" sz="1867" kern="0" dirty="0">
              <a:solidFill>
                <a:srgbClr val="FFFFFF"/>
              </a:solidFill>
              <a:latin typeface="Arial"/>
              <a:cs typeface="Arial"/>
              <a:sym typeface="Arial"/>
            </a:endParaRPr>
          </a:p>
          <a:p>
            <a:pPr indent="-118530" defTabSz="1219170">
              <a:buClr>
                <a:srgbClr val="FFFFFF"/>
              </a:buClr>
              <a:buSzPts val="1400"/>
              <a:buFont typeface="Arial"/>
              <a:buChar char="•"/>
            </a:pPr>
            <a:endParaRPr sz="1867" kern="0" dirty="0">
              <a:solidFill>
                <a:srgbClr val="FFFFFF"/>
              </a:solidFill>
              <a:latin typeface="Arial"/>
              <a:ea typeface="Arial"/>
              <a:cs typeface="Arial"/>
              <a:sym typeface="Arial"/>
            </a:endParaRPr>
          </a:p>
        </p:txBody>
      </p:sp>
      <p:sp>
        <p:nvSpPr>
          <p:cNvPr id="336" name="Google Shape;336;p39"/>
          <p:cNvSpPr txBox="1"/>
          <p:nvPr/>
        </p:nvSpPr>
        <p:spPr>
          <a:xfrm>
            <a:off x="1304925" y="4251714"/>
            <a:ext cx="6572251" cy="820811"/>
          </a:xfrm>
          <a:prstGeom prst="rect">
            <a:avLst/>
          </a:prstGeom>
          <a:noFill/>
          <a:ln>
            <a:noFill/>
          </a:ln>
        </p:spPr>
        <p:txBody>
          <a:bodyPr spcFirstLastPara="1" wrap="square" lIns="121900" tIns="60933" rIns="121900" bIns="60933" anchor="t" anchorCtr="0">
            <a:spAutoFit/>
          </a:bodyPr>
          <a:lstStyle/>
          <a:p>
            <a:pPr defTabSz="1219170">
              <a:buClr>
                <a:srgbClr val="000000"/>
              </a:buClr>
            </a:pPr>
            <a:r>
              <a:rPr lang="en" sz="2667" b="1" kern="0" dirty="0">
                <a:solidFill>
                  <a:srgbClr val="FFFFFF"/>
                </a:solidFill>
                <a:latin typeface="Arial"/>
                <a:ea typeface="Arial"/>
                <a:cs typeface="Arial"/>
                <a:sym typeface="Arial"/>
              </a:rPr>
              <a:t>Final Choice: YOLO8</a:t>
            </a:r>
            <a:br>
              <a:rPr lang="en" sz="1867" kern="0" dirty="0">
                <a:solidFill>
                  <a:srgbClr val="000000"/>
                </a:solidFill>
                <a:latin typeface="Arial"/>
                <a:ea typeface="Arial"/>
                <a:cs typeface="Arial"/>
                <a:sym typeface="Arial"/>
              </a:rPr>
            </a:br>
            <a:endParaRPr sz="1867" kern="0" dirty="0">
              <a:solidFill>
                <a:srgbClr val="000000"/>
              </a:solidFill>
              <a:latin typeface="Arial"/>
              <a:ea typeface="Arial"/>
              <a:cs typeface="Arial"/>
              <a:sym typeface="Arial"/>
            </a:endParaRPr>
          </a:p>
        </p:txBody>
      </p:sp>
      <p:sp>
        <p:nvSpPr>
          <p:cNvPr id="337" name="Google Shape;337;p39"/>
          <p:cNvSpPr txBox="1"/>
          <p:nvPr/>
        </p:nvSpPr>
        <p:spPr>
          <a:xfrm>
            <a:off x="1523999" y="4766127"/>
            <a:ext cx="9729788" cy="697701"/>
          </a:xfrm>
          <a:prstGeom prst="rect">
            <a:avLst/>
          </a:prstGeom>
          <a:noFill/>
          <a:ln>
            <a:noFill/>
          </a:ln>
        </p:spPr>
        <p:txBody>
          <a:bodyPr spcFirstLastPara="1" wrap="square" lIns="121900" tIns="60933" rIns="121900" bIns="60933" anchor="t" anchorCtr="0">
            <a:spAutoFit/>
          </a:bodyPr>
          <a:lstStyle/>
          <a:p>
            <a:pPr defTabSz="1219170">
              <a:buClr>
                <a:srgbClr val="000000"/>
              </a:buClr>
            </a:pPr>
            <a:r>
              <a:rPr lang="en" sz="1867" kern="0" dirty="0">
                <a:solidFill>
                  <a:srgbClr val="FFFFFF"/>
                </a:solidFill>
                <a:latin typeface="Arial"/>
                <a:ea typeface="Arial"/>
                <a:cs typeface="Arial"/>
                <a:sym typeface="Arial"/>
              </a:rPr>
              <a:t>YOLO8m</a:t>
            </a:r>
            <a:r>
              <a:rPr lang="en" sz="1867" kern="0" dirty="0">
                <a:solidFill>
                  <a:srgbClr val="FFFFFF"/>
                </a:solidFill>
                <a:latin typeface="Arial"/>
                <a:cs typeface="Arial"/>
                <a:sym typeface="Arial"/>
              </a:rPr>
              <a:t> </a:t>
            </a:r>
            <a:r>
              <a:rPr lang="en" sz="1867" kern="0" dirty="0">
                <a:solidFill>
                  <a:srgbClr val="FFFFFF"/>
                </a:solidFill>
                <a:latin typeface="Arial"/>
                <a:ea typeface="Arial"/>
                <a:cs typeface="Arial"/>
                <a:sym typeface="Arial"/>
              </a:rPr>
              <a:t>has the highest overall accuracy, it excelled at detecting the </a:t>
            </a:r>
            <a:r>
              <a:rPr lang="en" sz="1867" b="1" kern="0" dirty="0">
                <a:solidFill>
                  <a:srgbClr val="FFFFFF"/>
                </a:solidFill>
                <a:latin typeface="Arial"/>
                <a:ea typeface="Arial"/>
                <a:cs typeface="Arial"/>
                <a:sym typeface="Arial"/>
              </a:rPr>
              <a:t>ball</a:t>
            </a:r>
            <a:r>
              <a:rPr lang="en" sz="1867" kern="0" dirty="0">
                <a:solidFill>
                  <a:srgbClr val="FFFFFF"/>
                </a:solidFill>
                <a:latin typeface="Arial"/>
                <a:ea typeface="Arial"/>
                <a:cs typeface="Arial"/>
                <a:sym typeface="Arial"/>
              </a:rPr>
              <a:t>, which:</a:t>
            </a:r>
            <a:endParaRPr sz="1867" kern="0" dirty="0">
              <a:solidFill>
                <a:srgbClr val="000000"/>
              </a:solidFill>
              <a:latin typeface="Arial"/>
              <a:cs typeface="Arial"/>
              <a:sym typeface="Arial"/>
            </a:endParaRPr>
          </a:p>
          <a:p>
            <a:pPr defTabSz="1219170">
              <a:buClr>
                <a:srgbClr val="000000"/>
              </a:buClr>
            </a:pPr>
            <a:endParaRPr sz="1867" kern="0" dirty="0">
              <a:solidFill>
                <a:srgbClr val="FFFFFF"/>
              </a:solidFill>
              <a:latin typeface="Arial"/>
              <a:ea typeface="Arial"/>
              <a:cs typeface="Arial"/>
              <a:sym typeface="Arial"/>
            </a:endParaRPr>
          </a:p>
        </p:txBody>
      </p:sp>
      <p:sp>
        <p:nvSpPr>
          <p:cNvPr id="338" name="Google Shape;338;p39"/>
          <p:cNvSpPr txBox="1"/>
          <p:nvPr/>
        </p:nvSpPr>
        <p:spPr>
          <a:xfrm>
            <a:off x="1752599" y="5219128"/>
            <a:ext cx="6572251" cy="697701"/>
          </a:xfrm>
          <a:prstGeom prst="rect">
            <a:avLst/>
          </a:prstGeom>
          <a:noFill/>
          <a:ln>
            <a:noFill/>
          </a:ln>
        </p:spPr>
        <p:txBody>
          <a:bodyPr spcFirstLastPara="1" wrap="square" lIns="121900" tIns="60933" rIns="121900" bIns="60933" anchor="t" anchorCtr="0">
            <a:spAutoFit/>
          </a:bodyPr>
          <a:lstStyle/>
          <a:p>
            <a:pPr indent="-118530" defTabSz="1219170">
              <a:buClr>
                <a:srgbClr val="FFFFFF"/>
              </a:buClr>
              <a:buSzPts val="1400"/>
              <a:buFont typeface="Arial"/>
              <a:buChar char="•"/>
            </a:pPr>
            <a:r>
              <a:rPr lang="en" sz="1867" kern="0" dirty="0">
                <a:solidFill>
                  <a:srgbClr val="FFFFFF"/>
                </a:solidFill>
                <a:latin typeface="Arial"/>
                <a:ea typeface="Arial"/>
                <a:cs typeface="Arial"/>
                <a:sym typeface="Arial"/>
              </a:rPr>
              <a:t>    Has a </a:t>
            </a:r>
            <a:r>
              <a:rPr lang="en" sz="1867" b="1" kern="0" dirty="0">
                <a:solidFill>
                  <a:srgbClr val="FFFFFF"/>
                </a:solidFill>
                <a:latin typeface="Arial"/>
                <a:ea typeface="Arial"/>
                <a:cs typeface="Arial"/>
                <a:sym typeface="Arial"/>
              </a:rPr>
              <a:t>small boundary box</a:t>
            </a:r>
            <a:endParaRPr sz="1867" kern="0" dirty="0">
              <a:solidFill>
                <a:srgbClr val="FFFFFF"/>
              </a:solidFill>
              <a:latin typeface="Arial"/>
              <a:ea typeface="Arial"/>
              <a:cs typeface="Arial"/>
              <a:sym typeface="Arial"/>
            </a:endParaRPr>
          </a:p>
          <a:p>
            <a:pPr indent="-118530" defTabSz="1219170">
              <a:buClr>
                <a:srgbClr val="FFFFFF"/>
              </a:buClr>
              <a:buSzPts val="1400"/>
              <a:buFont typeface="Arial"/>
              <a:buChar char="•"/>
            </a:pPr>
            <a:r>
              <a:rPr lang="en" sz="1867" kern="0" dirty="0">
                <a:solidFill>
                  <a:srgbClr val="FFFFFF"/>
                </a:solidFill>
                <a:latin typeface="Arial"/>
                <a:ea typeface="Arial"/>
                <a:cs typeface="Arial"/>
                <a:sym typeface="Arial"/>
              </a:rPr>
              <a:t>    Appears </a:t>
            </a:r>
            <a:r>
              <a:rPr lang="en" sz="1867" b="1" kern="0" dirty="0">
                <a:solidFill>
                  <a:srgbClr val="FFFFFF"/>
                </a:solidFill>
                <a:latin typeface="Arial"/>
                <a:ea typeface="Arial"/>
                <a:cs typeface="Arial"/>
                <a:sym typeface="Arial"/>
              </a:rPr>
              <a:t>infrequently</a:t>
            </a:r>
            <a:r>
              <a:rPr lang="en" sz="1867" kern="0" dirty="0">
                <a:solidFill>
                  <a:srgbClr val="FFFFFF"/>
                </a:solidFill>
                <a:latin typeface="Arial"/>
                <a:ea typeface="Arial"/>
                <a:cs typeface="Arial"/>
                <a:sym typeface="Arial"/>
              </a:rPr>
              <a:t> in our dataset</a:t>
            </a:r>
            <a:endParaRPr sz="1867" kern="0" dirty="0">
              <a:solidFill>
                <a:srgbClr val="000000"/>
              </a:solidFill>
              <a:latin typeface="Arial"/>
              <a:cs typeface="Arial"/>
              <a:sym typeface="Arial"/>
            </a:endParaRPr>
          </a:p>
        </p:txBody>
      </p:sp>
      <p:sp>
        <p:nvSpPr>
          <p:cNvPr id="339" name="Google Shape;339;p39"/>
          <p:cNvSpPr txBox="1"/>
          <p:nvPr/>
        </p:nvSpPr>
        <p:spPr>
          <a:xfrm>
            <a:off x="1514476" y="6119564"/>
            <a:ext cx="8905875" cy="410379"/>
          </a:xfrm>
          <a:prstGeom prst="rect">
            <a:avLst/>
          </a:prstGeom>
          <a:noFill/>
          <a:ln>
            <a:noFill/>
          </a:ln>
        </p:spPr>
        <p:txBody>
          <a:bodyPr spcFirstLastPara="1" wrap="square" lIns="121900" tIns="60933" rIns="121900" bIns="60933" anchor="t" anchorCtr="0">
            <a:spAutoFit/>
          </a:bodyPr>
          <a:lstStyle/>
          <a:p>
            <a:pPr defTabSz="1219170">
              <a:buClr>
                <a:srgbClr val="000000"/>
              </a:buClr>
            </a:pPr>
            <a:r>
              <a:rPr lang="en" sz="1867" b="1" kern="0" dirty="0">
                <a:solidFill>
                  <a:srgbClr val="FFFFFF"/>
                </a:solidFill>
                <a:latin typeface="Arial"/>
                <a:ea typeface="Arial"/>
                <a:cs typeface="Arial"/>
                <a:sym typeface="Arial"/>
              </a:rPr>
              <a:t>This made YOLO8 the most effective for our specific needs.</a:t>
            </a:r>
            <a:endParaRPr sz="1867" kern="0" dirty="0">
              <a:solidFill>
                <a:srgbClr val="000000"/>
              </a:solidFill>
              <a:latin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52370-94CA-4F5B-B32F-39CE6E80CFD3}"/>
              </a:ext>
            </a:extLst>
          </p:cNvPr>
          <p:cNvSpPr>
            <a:spLocks noGrp="1"/>
          </p:cNvSpPr>
          <p:nvPr>
            <p:ph type="title"/>
          </p:nvPr>
        </p:nvSpPr>
        <p:spPr/>
        <p:txBody>
          <a:bodyPr/>
          <a:lstStyle/>
          <a:p>
            <a:r>
              <a:rPr lang="en-US" dirty="0"/>
              <a:t>The Science Behind YOLOv8</a:t>
            </a:r>
          </a:p>
        </p:txBody>
      </p:sp>
      <p:sp>
        <p:nvSpPr>
          <p:cNvPr id="4" name="TextBox 3">
            <a:extLst>
              <a:ext uri="{FF2B5EF4-FFF2-40B4-BE49-F238E27FC236}">
                <a16:creationId xmlns:a16="http://schemas.microsoft.com/office/drawing/2014/main" id="{710EE405-E36F-D840-AA0C-3D081B5E7B0E}"/>
              </a:ext>
            </a:extLst>
          </p:cNvPr>
          <p:cNvSpPr txBox="1"/>
          <p:nvPr/>
        </p:nvSpPr>
        <p:spPr>
          <a:xfrm>
            <a:off x="313441" y="1492587"/>
            <a:ext cx="10433115" cy="646331"/>
          </a:xfrm>
          <a:prstGeom prst="rect">
            <a:avLst/>
          </a:prstGeom>
          <a:noFill/>
        </p:spPr>
        <p:txBody>
          <a:bodyPr wrap="square">
            <a:spAutoFit/>
          </a:bodyPr>
          <a:lstStyle/>
          <a:p>
            <a:r>
              <a:rPr lang="en-US" b="1" dirty="0"/>
              <a:t>YOLOv8 (You Only Look Once v8)</a:t>
            </a:r>
            <a:r>
              <a:rPr lang="en-US" dirty="0"/>
              <a:t> is a cutting-edge object detection model developed by </a:t>
            </a:r>
            <a:r>
              <a:rPr lang="en-US" dirty="0" err="1"/>
              <a:t>Ultralytics</a:t>
            </a:r>
            <a:r>
              <a:rPr lang="en-US" dirty="0"/>
              <a:t>. It builds on the YOLO family with major improvements in architecture and performance.</a:t>
            </a:r>
          </a:p>
        </p:txBody>
      </p:sp>
      <p:sp>
        <p:nvSpPr>
          <p:cNvPr id="6" name="TextBox 5">
            <a:extLst>
              <a:ext uri="{FF2B5EF4-FFF2-40B4-BE49-F238E27FC236}">
                <a16:creationId xmlns:a16="http://schemas.microsoft.com/office/drawing/2014/main" id="{57B7DE2B-14EF-F91F-282D-98DE25174F11}"/>
              </a:ext>
            </a:extLst>
          </p:cNvPr>
          <p:cNvSpPr txBox="1"/>
          <p:nvPr/>
        </p:nvSpPr>
        <p:spPr>
          <a:xfrm>
            <a:off x="313441" y="2274538"/>
            <a:ext cx="10866749" cy="3970318"/>
          </a:xfrm>
          <a:prstGeom prst="rect">
            <a:avLst/>
          </a:prstGeom>
          <a:noFill/>
        </p:spPr>
        <p:txBody>
          <a:bodyPr wrap="square">
            <a:spAutoFit/>
          </a:bodyPr>
          <a:lstStyle/>
          <a:p>
            <a:pPr>
              <a:buNone/>
            </a:pPr>
            <a:r>
              <a:rPr lang="en-US" b="1" dirty="0"/>
              <a:t>Key Features:</a:t>
            </a:r>
          </a:p>
          <a:p>
            <a:pPr>
              <a:buNone/>
            </a:pPr>
            <a:endParaRPr lang="en-US" b="1" dirty="0"/>
          </a:p>
          <a:p>
            <a:pPr>
              <a:buFont typeface="Arial" panose="020B0604020202020204" pitchFamily="34" charset="0"/>
              <a:buChar char="•"/>
            </a:pPr>
            <a:r>
              <a:rPr lang="en-US" dirty="0"/>
              <a:t>   </a:t>
            </a:r>
            <a:r>
              <a:rPr lang="en-US" b="1" dirty="0"/>
              <a:t>Anchor-Free Detection</a:t>
            </a:r>
            <a:r>
              <a:rPr lang="en-US" dirty="0"/>
              <a:t>: Unlike previous versions, YOLOv8 uses anchor-free head architecture, simplifying training and improving speed.</a:t>
            </a:r>
          </a:p>
          <a:p>
            <a:pPr>
              <a:buFont typeface="Arial" panose="020B0604020202020204" pitchFamily="34" charset="0"/>
              <a:buChar char="•"/>
            </a:pPr>
            <a:endParaRPr lang="en-US" dirty="0"/>
          </a:p>
          <a:p>
            <a:pPr>
              <a:buFont typeface="Arial" panose="020B0604020202020204" pitchFamily="34" charset="0"/>
              <a:buChar char="•"/>
            </a:pPr>
            <a:r>
              <a:rPr lang="en-US" b="1" dirty="0"/>
              <a:t>   </a:t>
            </a:r>
            <a:r>
              <a:rPr lang="en-US" b="1" dirty="0" err="1"/>
              <a:t>CSPDarknet</a:t>
            </a:r>
            <a:r>
              <a:rPr lang="en-US" b="1" dirty="0"/>
              <a:t> Backbone</a:t>
            </a:r>
            <a:r>
              <a:rPr lang="en-US" dirty="0"/>
              <a:t>: A lightweight and efficient backbone that extracts features at multiple scales for better detection of small and large objects.</a:t>
            </a:r>
          </a:p>
          <a:p>
            <a:pPr>
              <a:buFont typeface="Arial" panose="020B0604020202020204" pitchFamily="34" charset="0"/>
              <a:buChar char="•"/>
            </a:pPr>
            <a:endParaRPr lang="en-US" dirty="0"/>
          </a:p>
          <a:p>
            <a:pPr>
              <a:buFont typeface="Arial" panose="020B0604020202020204" pitchFamily="34" charset="0"/>
              <a:buChar char="•"/>
            </a:pPr>
            <a:r>
              <a:rPr lang="en-US" b="1" dirty="0"/>
              <a:t>  Decoupled Head</a:t>
            </a:r>
            <a:r>
              <a:rPr lang="en-US" dirty="0"/>
              <a:t>: YOLOv8 separates classification and localization branches, allowing the model to better specialize and reduce confusion between tasks.</a:t>
            </a:r>
          </a:p>
          <a:p>
            <a:pPr>
              <a:buFont typeface="Arial" panose="020B0604020202020204" pitchFamily="34" charset="0"/>
              <a:buChar char="•"/>
            </a:pPr>
            <a:endParaRPr lang="en-US" dirty="0"/>
          </a:p>
          <a:p>
            <a:pPr>
              <a:buFont typeface="Arial" panose="020B0604020202020204" pitchFamily="34" charset="0"/>
              <a:buChar char="•"/>
            </a:pPr>
            <a:r>
              <a:rPr lang="en-US" b="1" dirty="0"/>
              <a:t>  Loss Function Enhancements</a:t>
            </a:r>
            <a:r>
              <a:rPr lang="en-US" dirty="0"/>
              <a:t>:</a:t>
            </a:r>
          </a:p>
          <a:p>
            <a:pPr marL="742950" lvl="1" indent="-285750">
              <a:buFont typeface="Arial" panose="020B0604020202020204" pitchFamily="34" charset="0"/>
              <a:buChar char="•"/>
            </a:pPr>
            <a:r>
              <a:rPr lang="en-US" dirty="0"/>
              <a:t>Uses </a:t>
            </a:r>
            <a:r>
              <a:rPr lang="en-US" b="1" dirty="0"/>
              <a:t>Complete </a:t>
            </a:r>
            <a:r>
              <a:rPr lang="en-US" b="1" dirty="0" err="1"/>
              <a:t>IoU</a:t>
            </a:r>
            <a:r>
              <a:rPr lang="en-US" b="1" dirty="0"/>
              <a:t> (</a:t>
            </a:r>
            <a:r>
              <a:rPr lang="en-US" b="1" dirty="0" err="1"/>
              <a:t>CIoU</a:t>
            </a:r>
            <a:r>
              <a:rPr lang="en-US" b="1" dirty="0"/>
              <a:t>)</a:t>
            </a:r>
            <a:r>
              <a:rPr lang="en-US" dirty="0"/>
              <a:t> loss for more accurate bounding box regression.</a:t>
            </a:r>
          </a:p>
          <a:p>
            <a:pPr marL="742950" lvl="1" indent="-285750">
              <a:buFont typeface="Arial" panose="020B0604020202020204" pitchFamily="34" charset="0"/>
              <a:buChar char="•"/>
            </a:pPr>
            <a:r>
              <a:rPr lang="en-US" dirty="0"/>
              <a:t>Improved classification and </a:t>
            </a:r>
            <a:r>
              <a:rPr lang="en-US" dirty="0" err="1"/>
              <a:t>objectness</a:t>
            </a:r>
            <a:r>
              <a:rPr lang="en-US" dirty="0"/>
              <a:t> loss balancing.</a:t>
            </a:r>
          </a:p>
        </p:txBody>
      </p:sp>
    </p:spTree>
    <p:extLst>
      <p:ext uri="{BB962C8B-B14F-4D97-AF65-F5344CB8AC3E}">
        <p14:creationId xmlns:p14="http://schemas.microsoft.com/office/powerpoint/2010/main" val="4454532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45112-3A67-1142-39B7-A449B231E7DD}"/>
              </a:ext>
            </a:extLst>
          </p:cNvPr>
          <p:cNvSpPr>
            <a:spLocks noGrp="1"/>
          </p:cNvSpPr>
          <p:nvPr>
            <p:ph type="title"/>
          </p:nvPr>
        </p:nvSpPr>
        <p:spPr/>
        <p:txBody>
          <a:bodyPr/>
          <a:lstStyle/>
          <a:p>
            <a:r>
              <a:rPr lang="en-US" i="1" dirty="0"/>
              <a:t>YOLOv8 architecture</a:t>
            </a:r>
            <a:endParaRPr lang="en-US" dirty="0"/>
          </a:p>
        </p:txBody>
      </p:sp>
      <p:pic>
        <p:nvPicPr>
          <p:cNvPr id="3" name="Picture 2">
            <a:extLst>
              <a:ext uri="{FF2B5EF4-FFF2-40B4-BE49-F238E27FC236}">
                <a16:creationId xmlns:a16="http://schemas.microsoft.com/office/drawing/2014/main" id="{AA83E649-926E-C3EB-1DA6-E795B597FBF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93130" y="1725105"/>
            <a:ext cx="8135332" cy="4685122"/>
          </a:xfrm>
          <a:prstGeom prst="rect">
            <a:avLst/>
          </a:prstGeom>
          <a:noFill/>
        </p:spPr>
      </p:pic>
    </p:spTree>
    <p:extLst>
      <p:ext uri="{BB962C8B-B14F-4D97-AF65-F5344CB8AC3E}">
        <p14:creationId xmlns:p14="http://schemas.microsoft.com/office/powerpoint/2010/main" val="3496716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7"/>
          <p:cNvSpPr txBox="1">
            <a:spLocks noGrp="1"/>
          </p:cNvSpPr>
          <p:nvPr>
            <p:ph type="title"/>
          </p:nvPr>
        </p:nvSpPr>
        <p:spPr>
          <a:xfrm>
            <a:off x="2041119" y="3352375"/>
            <a:ext cx="7813200" cy="1848152"/>
          </a:xfrm>
          <a:prstGeom prst="rect">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b" anchorCtr="0">
            <a:noAutofit/>
          </a:bodyPr>
          <a:lstStyle/>
          <a:p>
            <a:r>
              <a:rPr lang="en" sz="4800" b="0">
                <a:latin typeface="Century"/>
                <a:ea typeface="Century"/>
                <a:cs typeface="Century"/>
                <a:sym typeface="Century"/>
              </a:rPr>
              <a:t>Dr. Manal Tantawi </a:t>
            </a:r>
            <a:br>
              <a:rPr lang="en" sz="4800" b="0">
                <a:latin typeface="Century"/>
                <a:ea typeface="Century"/>
                <a:cs typeface="Century"/>
                <a:sym typeface="Century"/>
              </a:rPr>
            </a:br>
            <a:r>
              <a:rPr lang="en" sz="4800" b="0">
                <a:latin typeface="Century"/>
                <a:ea typeface="Century"/>
                <a:cs typeface="Century"/>
                <a:sym typeface="Century"/>
              </a:rPr>
              <a:t>TA. Aya Nasser </a:t>
            </a:r>
            <a:endParaRPr/>
          </a:p>
        </p:txBody>
      </p:sp>
      <p:sp>
        <p:nvSpPr>
          <p:cNvPr id="192" name="Google Shape;192;p27"/>
          <p:cNvSpPr txBox="1">
            <a:spLocks noGrp="1"/>
          </p:cNvSpPr>
          <p:nvPr>
            <p:ph type="subTitle" idx="1"/>
          </p:nvPr>
        </p:nvSpPr>
        <p:spPr>
          <a:xfrm>
            <a:off x="2041119" y="1165972"/>
            <a:ext cx="7813200" cy="662800"/>
          </a:xfrm>
          <a:prstGeom prst="rect">
            <a:avLst/>
          </a:prstGeom>
          <a:noFill/>
          <a:ln>
            <a:noFill/>
          </a:ln>
        </p:spPr>
        <p:txBody>
          <a:bodyPr spcFirstLastPara="1" wrap="square" lIns="121900" tIns="121900" rIns="121900" bIns="121900" anchor="t" anchorCtr="0">
            <a:noAutofit/>
          </a:bodyPr>
          <a:lstStyle/>
          <a:p>
            <a:pPr marL="609585" indent="-423323"/>
            <a:r>
              <a:rPr lang="en" sz="8800" b="1">
                <a:latin typeface="Times New Roman"/>
                <a:ea typeface="Times New Roman"/>
                <a:cs typeface="Times New Roman"/>
                <a:sym typeface="Times New Roman"/>
              </a:rPr>
              <a:t>Supervisors</a:t>
            </a:r>
            <a:endParaRPr sz="8800" b="1"/>
          </a:p>
          <a:p>
            <a:pPr marL="609585" indent="-423323"/>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0"/>
          <p:cNvSpPr txBox="1"/>
          <p:nvPr/>
        </p:nvSpPr>
        <p:spPr>
          <a:xfrm>
            <a:off x="1266824" y="914886"/>
            <a:ext cx="6572251" cy="533489"/>
          </a:xfrm>
          <a:prstGeom prst="rect">
            <a:avLst/>
          </a:prstGeom>
          <a:noFill/>
          <a:ln>
            <a:noFill/>
          </a:ln>
        </p:spPr>
        <p:txBody>
          <a:bodyPr spcFirstLastPara="1" wrap="square" lIns="121900" tIns="60933" rIns="121900" bIns="60933" anchor="t" anchorCtr="0">
            <a:spAutoFit/>
          </a:bodyPr>
          <a:lstStyle/>
          <a:p>
            <a:pPr defTabSz="1219170">
              <a:buClr>
                <a:srgbClr val="000000"/>
              </a:buClr>
            </a:pPr>
            <a:r>
              <a:rPr lang="en" sz="2667" b="1" kern="0">
                <a:solidFill>
                  <a:srgbClr val="FFFFFF"/>
                </a:solidFill>
                <a:latin typeface="Arial"/>
                <a:ea typeface="Arial"/>
                <a:cs typeface="Arial"/>
                <a:sym typeface="Arial"/>
              </a:rPr>
              <a:t> Hyperparameter Tuning </a:t>
            </a:r>
            <a:endParaRPr sz="1867" kern="0">
              <a:solidFill>
                <a:srgbClr val="000000"/>
              </a:solidFill>
              <a:latin typeface="Arial"/>
              <a:cs typeface="Arial"/>
              <a:sym typeface="Arial"/>
            </a:endParaRPr>
          </a:p>
        </p:txBody>
      </p:sp>
      <p:sp>
        <p:nvSpPr>
          <p:cNvPr id="345" name="Google Shape;345;p40"/>
          <p:cNvSpPr txBox="1"/>
          <p:nvPr/>
        </p:nvSpPr>
        <p:spPr>
          <a:xfrm>
            <a:off x="1533476" y="1627345"/>
            <a:ext cx="7886701" cy="697701"/>
          </a:xfrm>
          <a:prstGeom prst="rect">
            <a:avLst/>
          </a:prstGeom>
          <a:noFill/>
          <a:ln>
            <a:noFill/>
          </a:ln>
        </p:spPr>
        <p:txBody>
          <a:bodyPr spcFirstLastPara="1" wrap="square" lIns="121900" tIns="60933" rIns="121900" bIns="60933" anchor="t" anchorCtr="0">
            <a:spAutoFit/>
          </a:bodyPr>
          <a:lstStyle/>
          <a:p>
            <a:pPr defTabSz="1219170">
              <a:buClr>
                <a:srgbClr val="000000"/>
              </a:buClr>
            </a:pPr>
            <a:r>
              <a:rPr lang="en" sz="1867" kern="0">
                <a:solidFill>
                  <a:srgbClr val="FFFFFF"/>
                </a:solidFill>
                <a:latin typeface="Arial"/>
                <a:ea typeface="Arial"/>
                <a:cs typeface="Arial"/>
                <a:sym typeface="Arial"/>
              </a:rPr>
              <a:t>To optimize performance, we fine-tuned key hyperparameters:</a:t>
            </a:r>
            <a:endParaRPr sz="1867" kern="0">
              <a:solidFill>
                <a:srgbClr val="000000"/>
              </a:solidFill>
              <a:latin typeface="Arial"/>
              <a:cs typeface="Arial"/>
              <a:sym typeface="Arial"/>
            </a:endParaRPr>
          </a:p>
          <a:p>
            <a:pPr defTabSz="1219170">
              <a:buClr>
                <a:srgbClr val="000000"/>
              </a:buClr>
            </a:pPr>
            <a:endParaRPr sz="1867" kern="0">
              <a:solidFill>
                <a:srgbClr val="FFFFFF"/>
              </a:solidFill>
              <a:latin typeface="Arial"/>
              <a:ea typeface="Arial"/>
              <a:cs typeface="Arial"/>
              <a:sym typeface="Arial"/>
            </a:endParaRPr>
          </a:p>
        </p:txBody>
      </p:sp>
      <p:sp>
        <p:nvSpPr>
          <p:cNvPr id="346" name="Google Shape;346;p40"/>
          <p:cNvSpPr/>
          <p:nvPr/>
        </p:nvSpPr>
        <p:spPr>
          <a:xfrm>
            <a:off x="1695450" y="2149456"/>
            <a:ext cx="4089153" cy="1436291"/>
          </a:xfrm>
          <a:prstGeom prst="rect">
            <a:avLst/>
          </a:prstGeom>
          <a:noFill/>
          <a:ln>
            <a:noFill/>
          </a:ln>
        </p:spPr>
        <p:txBody>
          <a:bodyPr spcFirstLastPara="1" wrap="square" lIns="121900" tIns="60933" rIns="121900" bIns="60933" anchor="ctr" anchorCtr="0">
            <a:noAutofit/>
          </a:bodyPr>
          <a:lstStyle/>
          <a:p>
            <a:pPr indent="-135463" defTabSz="1219170">
              <a:buClr>
                <a:srgbClr val="FFFFFF"/>
              </a:buClr>
              <a:buSzPts val="1600"/>
              <a:buFont typeface="Arial"/>
              <a:buChar char="•"/>
            </a:pPr>
            <a:r>
              <a:rPr lang="en" sz="2133" kern="0" dirty="0">
                <a:solidFill>
                  <a:srgbClr val="FFFFFF"/>
                </a:solidFill>
                <a:latin typeface="Arial"/>
                <a:ea typeface="Arial"/>
                <a:cs typeface="Arial"/>
                <a:sym typeface="Arial"/>
              </a:rPr>
              <a:t>    Initial learning rate (</a:t>
            </a:r>
            <a:r>
              <a:rPr lang="en" sz="2133" kern="0" dirty="0">
                <a:solidFill>
                  <a:srgbClr val="FFFFFF"/>
                </a:solidFill>
                <a:latin typeface="Arimo"/>
                <a:ea typeface="Arimo"/>
                <a:cs typeface="Arimo"/>
                <a:sym typeface="Arimo"/>
              </a:rPr>
              <a:t>lr0)</a:t>
            </a:r>
            <a:endParaRPr sz="7200" kern="0" dirty="0">
              <a:solidFill>
                <a:srgbClr val="FFFFFF"/>
              </a:solidFill>
              <a:latin typeface="Arial"/>
              <a:ea typeface="Arial"/>
              <a:cs typeface="Arial"/>
              <a:sym typeface="Arial"/>
            </a:endParaRPr>
          </a:p>
          <a:p>
            <a:pPr indent="-135463" defTabSz="1219170">
              <a:buClr>
                <a:srgbClr val="FFFFFF"/>
              </a:buClr>
              <a:buSzPts val="1600"/>
              <a:buFont typeface="Arial"/>
              <a:buChar char="•"/>
            </a:pPr>
            <a:r>
              <a:rPr lang="en" sz="2133" kern="0" dirty="0">
                <a:solidFill>
                  <a:srgbClr val="FFFFFF"/>
                </a:solidFill>
                <a:latin typeface="Arial"/>
                <a:ea typeface="Arial"/>
                <a:cs typeface="Arial"/>
                <a:sym typeface="Arial"/>
              </a:rPr>
              <a:t>    Final learning rate factor(</a:t>
            </a:r>
            <a:r>
              <a:rPr lang="en" sz="2133" kern="0" dirty="0">
                <a:solidFill>
                  <a:srgbClr val="FFFFFF"/>
                </a:solidFill>
                <a:latin typeface="Arimo"/>
                <a:ea typeface="Arimo"/>
                <a:cs typeface="Arimo"/>
                <a:sym typeface="Arimo"/>
              </a:rPr>
              <a:t>lrf)</a:t>
            </a:r>
            <a:endParaRPr sz="2133" kern="0" dirty="0">
              <a:solidFill>
                <a:srgbClr val="FFFFFF"/>
              </a:solidFill>
              <a:latin typeface="Arial"/>
              <a:ea typeface="Arial"/>
              <a:cs typeface="Arial"/>
              <a:sym typeface="Arial"/>
            </a:endParaRPr>
          </a:p>
          <a:p>
            <a:pPr indent="-135463" defTabSz="1219170">
              <a:buClr>
                <a:srgbClr val="FFFFFF"/>
              </a:buClr>
              <a:buSzPts val="1600"/>
              <a:buFont typeface="Arial"/>
              <a:buChar char="•"/>
            </a:pPr>
            <a:r>
              <a:rPr lang="en" sz="2133" kern="0" dirty="0">
                <a:solidFill>
                  <a:srgbClr val="FFFFFF"/>
                </a:solidFill>
                <a:latin typeface="Arial"/>
                <a:ea typeface="Arial"/>
                <a:cs typeface="Arial"/>
                <a:sym typeface="Arial"/>
              </a:rPr>
              <a:t>    Momentum</a:t>
            </a:r>
            <a:endParaRPr sz="1867" kern="0" dirty="0">
              <a:solidFill>
                <a:srgbClr val="000000"/>
              </a:solidFill>
              <a:latin typeface="Arial"/>
              <a:cs typeface="Arial"/>
              <a:sym typeface="Arial"/>
            </a:endParaRPr>
          </a:p>
          <a:p>
            <a:pPr indent="-135463" defTabSz="1219170">
              <a:buClr>
                <a:srgbClr val="FFFFFF"/>
              </a:buClr>
              <a:buSzPts val="1600"/>
              <a:buFont typeface="Arial"/>
              <a:buChar char="•"/>
            </a:pPr>
            <a:r>
              <a:rPr lang="en" sz="2133" kern="0" dirty="0">
                <a:solidFill>
                  <a:srgbClr val="FFFFFF"/>
                </a:solidFill>
                <a:latin typeface="Arial"/>
                <a:ea typeface="Arial"/>
                <a:cs typeface="Arial"/>
                <a:sym typeface="Arial"/>
              </a:rPr>
              <a:t>    Weight decay</a:t>
            </a:r>
            <a:endParaRPr sz="1867" kern="0" dirty="0">
              <a:solidFill>
                <a:srgbClr val="000000"/>
              </a:solidFill>
              <a:latin typeface="Arial"/>
              <a:cs typeface="Arial"/>
              <a:sym typeface="Arial"/>
            </a:endParaRPr>
          </a:p>
        </p:txBody>
      </p:sp>
      <p:sp>
        <p:nvSpPr>
          <p:cNvPr id="347" name="Google Shape;347;p40"/>
          <p:cNvSpPr txBox="1"/>
          <p:nvPr/>
        </p:nvSpPr>
        <p:spPr>
          <a:xfrm>
            <a:off x="1428749" y="4277008"/>
            <a:ext cx="9782176" cy="697701"/>
          </a:xfrm>
          <a:prstGeom prst="rect">
            <a:avLst/>
          </a:prstGeom>
          <a:noFill/>
          <a:ln>
            <a:noFill/>
          </a:ln>
        </p:spPr>
        <p:txBody>
          <a:bodyPr spcFirstLastPara="1" wrap="square" lIns="121900" tIns="60933" rIns="121900" bIns="60933" anchor="t" anchorCtr="0">
            <a:spAutoFit/>
          </a:bodyPr>
          <a:lstStyle/>
          <a:p>
            <a:pPr defTabSz="1219170">
              <a:buClr>
                <a:srgbClr val="000000"/>
              </a:buClr>
            </a:pPr>
            <a:r>
              <a:rPr lang="en" sz="1867" kern="0">
                <a:solidFill>
                  <a:srgbClr val="FFFFFF"/>
                </a:solidFill>
                <a:latin typeface="Arial"/>
                <a:ea typeface="Arial"/>
                <a:cs typeface="Arial"/>
                <a:sym typeface="Arial"/>
              </a:rPr>
              <a:t>These adjustments were </a:t>
            </a:r>
            <a:r>
              <a:rPr lang="en" sz="1867" b="1" kern="0">
                <a:solidFill>
                  <a:srgbClr val="FFFFFF"/>
                </a:solidFill>
                <a:latin typeface="Arial"/>
                <a:ea typeface="Arial"/>
                <a:cs typeface="Arial"/>
                <a:sym typeface="Arial"/>
              </a:rPr>
              <a:t>crucial</a:t>
            </a:r>
            <a:r>
              <a:rPr lang="en" sz="1867" kern="0">
                <a:solidFill>
                  <a:srgbClr val="FFFFFF"/>
                </a:solidFill>
                <a:latin typeface="Arial"/>
                <a:ea typeface="Arial"/>
                <a:cs typeface="Arial"/>
                <a:sym typeface="Arial"/>
              </a:rPr>
              <a:t> for improving detection—especially for the </a:t>
            </a:r>
            <a:r>
              <a:rPr lang="en" sz="1867" b="1" kern="0">
                <a:solidFill>
                  <a:srgbClr val="FFFFFF"/>
                </a:solidFill>
                <a:latin typeface="Arial"/>
                <a:ea typeface="Arial"/>
                <a:cs typeface="Arial"/>
                <a:sym typeface="Arial"/>
              </a:rPr>
              <a:t>small, fast-moving ball</a:t>
            </a:r>
            <a:r>
              <a:rPr lang="en" sz="1867" kern="0">
                <a:solidFill>
                  <a:srgbClr val="FFFFFF"/>
                </a:solidFill>
                <a:latin typeface="Arial"/>
                <a:ea typeface="Arial"/>
                <a:cs typeface="Arial"/>
                <a:sym typeface="Arial"/>
              </a:rPr>
              <a:t>.</a:t>
            </a:r>
            <a:endParaRPr sz="1867" kern="0">
              <a:solidFill>
                <a:srgbClr val="000000"/>
              </a:solidFill>
              <a:latin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4"/>
          <p:cNvSpPr txBox="1">
            <a:spLocks noGrp="1"/>
          </p:cNvSpPr>
          <p:nvPr>
            <p:ph type="title"/>
          </p:nvPr>
        </p:nvSpPr>
        <p:spPr>
          <a:xfrm>
            <a:off x="2833000" y="2124853"/>
            <a:ext cx="6526000" cy="1304148"/>
          </a:xfrm>
          <a:prstGeom prst="rect">
            <a:avLst/>
          </a:prstGeom>
          <a:noFill/>
          <a:ln>
            <a:noFill/>
          </a:ln>
        </p:spPr>
        <p:txBody>
          <a:bodyPr spcFirstLastPara="1" wrap="square" lIns="121900" tIns="121900" rIns="121900" bIns="121900" anchor="b" anchorCtr="0">
            <a:noAutofit/>
          </a:bodyPr>
          <a:lstStyle/>
          <a:p>
            <a:r>
              <a:rPr lang="en"/>
              <a:t>Tracking</a:t>
            </a:r>
            <a:endParaRPr/>
          </a:p>
        </p:txBody>
      </p:sp>
      <p:grpSp>
        <p:nvGrpSpPr>
          <p:cNvPr id="375" name="Google Shape;375;p44"/>
          <p:cNvGrpSpPr/>
          <p:nvPr/>
        </p:nvGrpSpPr>
        <p:grpSpPr>
          <a:xfrm>
            <a:off x="10575620" y="530686"/>
            <a:ext cx="375929" cy="1458713"/>
            <a:chOff x="7256520" y="835200"/>
            <a:chExt cx="562320" cy="2181960"/>
          </a:xfrm>
        </p:grpSpPr>
        <p:sp>
          <p:nvSpPr>
            <p:cNvPr id="376" name="Google Shape;376;p44"/>
            <p:cNvSpPr/>
            <p:nvPr/>
          </p:nvSpPr>
          <p:spPr>
            <a:xfrm>
              <a:off x="7256520" y="2444400"/>
              <a:ext cx="562320" cy="572760"/>
            </a:xfrm>
            <a:custGeom>
              <a:avLst/>
              <a:gdLst/>
              <a:ahLst/>
              <a:cxnLst/>
              <a:rect l="l" t="t" r="r" b="b"/>
              <a:pathLst>
                <a:path w="1562" h="1591" extrusionOk="0">
                  <a:moveTo>
                    <a:pt x="295" y="0"/>
                  </a:moveTo>
                  <a:lnTo>
                    <a:pt x="0" y="301"/>
                  </a:lnTo>
                  <a:lnTo>
                    <a:pt x="486" y="796"/>
                  </a:lnTo>
                  <a:lnTo>
                    <a:pt x="0" y="1291"/>
                  </a:lnTo>
                  <a:lnTo>
                    <a:pt x="295" y="1591"/>
                  </a:lnTo>
                  <a:lnTo>
                    <a:pt x="781" y="1096"/>
                  </a:lnTo>
                  <a:lnTo>
                    <a:pt x="1267" y="1591"/>
                  </a:lnTo>
                  <a:lnTo>
                    <a:pt x="1562" y="1291"/>
                  </a:lnTo>
                  <a:lnTo>
                    <a:pt x="1076" y="796"/>
                  </a:lnTo>
                  <a:lnTo>
                    <a:pt x="1562" y="301"/>
                  </a:lnTo>
                  <a:lnTo>
                    <a:pt x="1267" y="0"/>
                  </a:lnTo>
                  <a:lnTo>
                    <a:pt x="781" y="496"/>
                  </a:lnTo>
                  <a:lnTo>
                    <a:pt x="295" y="0"/>
                  </a:lnTo>
                  <a:close/>
                </a:path>
              </a:pathLst>
            </a:custGeom>
            <a:solidFill>
              <a:schemeClr val="dk1"/>
            </a:solidFill>
            <a:ln>
              <a:noFill/>
            </a:ln>
          </p:spPr>
          <p:txBody>
            <a:bodyPr spcFirstLastPara="1" wrap="square" lIns="120000" tIns="60000" rIns="120000" bIns="60000" anchor="ctr" anchorCtr="1">
              <a:noAutofit/>
            </a:bodyPr>
            <a:lstStyle/>
            <a:p>
              <a:pPr defTabSz="1219170">
                <a:buClr>
                  <a:srgbClr val="000000"/>
                </a:buClr>
                <a:buSzPts val="1800"/>
              </a:pPr>
              <a:endParaRPr sz="2400" kern="0">
                <a:solidFill>
                  <a:srgbClr val="000000"/>
                </a:solidFill>
                <a:latin typeface="Arial"/>
                <a:ea typeface="Arial"/>
                <a:cs typeface="Arial"/>
                <a:sym typeface="Arial"/>
              </a:endParaRPr>
            </a:p>
          </p:txBody>
        </p:sp>
        <p:sp>
          <p:nvSpPr>
            <p:cNvPr id="377" name="Google Shape;377;p44"/>
            <p:cNvSpPr/>
            <p:nvPr/>
          </p:nvSpPr>
          <p:spPr>
            <a:xfrm>
              <a:off x="7256520" y="1639800"/>
              <a:ext cx="562320" cy="573120"/>
            </a:xfrm>
            <a:custGeom>
              <a:avLst/>
              <a:gdLst/>
              <a:ahLst/>
              <a:cxnLst/>
              <a:rect l="l" t="t" r="r" b="b"/>
              <a:pathLst>
                <a:path w="1562" h="1592" extrusionOk="0">
                  <a:moveTo>
                    <a:pt x="295" y="0"/>
                  </a:moveTo>
                  <a:lnTo>
                    <a:pt x="0" y="301"/>
                  </a:lnTo>
                  <a:lnTo>
                    <a:pt x="486" y="796"/>
                  </a:lnTo>
                  <a:lnTo>
                    <a:pt x="0" y="1291"/>
                  </a:lnTo>
                  <a:lnTo>
                    <a:pt x="295" y="1592"/>
                  </a:lnTo>
                  <a:lnTo>
                    <a:pt x="781" y="1097"/>
                  </a:lnTo>
                  <a:lnTo>
                    <a:pt x="1267" y="1592"/>
                  </a:lnTo>
                  <a:lnTo>
                    <a:pt x="1562" y="1291"/>
                  </a:lnTo>
                  <a:lnTo>
                    <a:pt x="1076" y="796"/>
                  </a:lnTo>
                  <a:lnTo>
                    <a:pt x="1562" y="301"/>
                  </a:lnTo>
                  <a:lnTo>
                    <a:pt x="1267" y="0"/>
                  </a:lnTo>
                  <a:lnTo>
                    <a:pt x="781" y="496"/>
                  </a:lnTo>
                  <a:lnTo>
                    <a:pt x="295" y="0"/>
                  </a:lnTo>
                  <a:close/>
                </a:path>
              </a:pathLst>
            </a:custGeom>
            <a:solidFill>
              <a:schemeClr val="dk1"/>
            </a:solidFill>
            <a:ln>
              <a:noFill/>
            </a:ln>
          </p:spPr>
          <p:txBody>
            <a:bodyPr spcFirstLastPara="1" wrap="square" lIns="120000" tIns="60000" rIns="120000" bIns="60000" anchor="ctr" anchorCtr="1">
              <a:noAutofit/>
            </a:bodyPr>
            <a:lstStyle/>
            <a:p>
              <a:pPr defTabSz="1219170">
                <a:buClr>
                  <a:srgbClr val="000000"/>
                </a:buClr>
                <a:buSzPts val="1800"/>
              </a:pPr>
              <a:endParaRPr sz="2400" kern="0">
                <a:solidFill>
                  <a:srgbClr val="000000"/>
                </a:solidFill>
                <a:latin typeface="Arial"/>
                <a:ea typeface="Arial"/>
                <a:cs typeface="Arial"/>
                <a:sym typeface="Arial"/>
              </a:endParaRPr>
            </a:p>
          </p:txBody>
        </p:sp>
        <p:sp>
          <p:nvSpPr>
            <p:cNvPr id="378" name="Google Shape;378;p44"/>
            <p:cNvSpPr/>
            <p:nvPr/>
          </p:nvSpPr>
          <p:spPr>
            <a:xfrm>
              <a:off x="7256520" y="835200"/>
              <a:ext cx="562320" cy="573120"/>
            </a:xfrm>
            <a:custGeom>
              <a:avLst/>
              <a:gdLst/>
              <a:ahLst/>
              <a:cxnLst/>
              <a:rect l="l" t="t" r="r" b="b"/>
              <a:pathLst>
                <a:path w="1562" h="1592" extrusionOk="0">
                  <a:moveTo>
                    <a:pt x="295" y="0"/>
                  </a:moveTo>
                  <a:lnTo>
                    <a:pt x="0" y="301"/>
                  </a:lnTo>
                  <a:lnTo>
                    <a:pt x="486" y="796"/>
                  </a:lnTo>
                  <a:lnTo>
                    <a:pt x="0" y="1291"/>
                  </a:lnTo>
                  <a:lnTo>
                    <a:pt x="295" y="1592"/>
                  </a:lnTo>
                  <a:lnTo>
                    <a:pt x="781" y="1097"/>
                  </a:lnTo>
                  <a:lnTo>
                    <a:pt x="1267" y="1592"/>
                  </a:lnTo>
                  <a:lnTo>
                    <a:pt x="1562" y="1291"/>
                  </a:lnTo>
                  <a:lnTo>
                    <a:pt x="1076" y="796"/>
                  </a:lnTo>
                  <a:lnTo>
                    <a:pt x="1562" y="301"/>
                  </a:lnTo>
                  <a:lnTo>
                    <a:pt x="1267" y="0"/>
                  </a:lnTo>
                  <a:lnTo>
                    <a:pt x="781" y="495"/>
                  </a:lnTo>
                  <a:lnTo>
                    <a:pt x="295" y="0"/>
                  </a:lnTo>
                  <a:close/>
                </a:path>
              </a:pathLst>
            </a:custGeom>
            <a:solidFill>
              <a:schemeClr val="dk1"/>
            </a:solidFill>
            <a:ln>
              <a:noFill/>
            </a:ln>
          </p:spPr>
          <p:txBody>
            <a:bodyPr spcFirstLastPara="1" wrap="square" lIns="120000" tIns="60000" rIns="120000" bIns="60000" anchor="ctr" anchorCtr="1">
              <a:noAutofit/>
            </a:bodyPr>
            <a:lstStyle/>
            <a:p>
              <a:pPr defTabSz="1219170">
                <a:buClr>
                  <a:srgbClr val="000000"/>
                </a:buClr>
                <a:buSzPts val="1800"/>
              </a:pPr>
              <a:endParaRPr sz="2400" kern="0">
                <a:solidFill>
                  <a:srgbClr val="000000"/>
                </a:solidFill>
                <a:latin typeface="Arial"/>
                <a:ea typeface="Arial"/>
                <a:cs typeface="Arial"/>
                <a:sym typeface="Arial"/>
              </a:endParaRPr>
            </a:p>
          </p:txBody>
        </p:sp>
      </p:grpSp>
      <p:cxnSp>
        <p:nvCxnSpPr>
          <p:cNvPr id="379" name="Google Shape;379;p44"/>
          <p:cNvCxnSpPr/>
          <p:nvPr/>
        </p:nvCxnSpPr>
        <p:spPr>
          <a:xfrm rot="10800000">
            <a:off x="2833000" y="4047451"/>
            <a:ext cx="8742400" cy="0"/>
          </a:xfrm>
          <a:prstGeom prst="straightConnector1">
            <a:avLst/>
          </a:prstGeom>
          <a:noFill/>
          <a:ln w="38100" cap="flat" cmpd="sng">
            <a:solidFill>
              <a:schemeClr val="dk1"/>
            </a:solidFill>
            <a:prstDash val="solid"/>
            <a:round/>
            <a:headEnd type="none" w="sm" len="sm"/>
            <a:tailEnd type="none" w="sm" len="sm"/>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45"/>
          <p:cNvSpPr txBox="1">
            <a:spLocks noGrp="1"/>
          </p:cNvSpPr>
          <p:nvPr>
            <p:ph type="title" idx="4294967295"/>
          </p:nvPr>
        </p:nvSpPr>
        <p:spPr>
          <a:xfrm>
            <a:off x="1285876" y="592667"/>
            <a:ext cx="6905625" cy="764117"/>
          </a:xfrm>
          <a:prstGeom prst="rect">
            <a:avLst/>
          </a:prstGeom>
          <a:noFill/>
          <a:ln>
            <a:noFill/>
          </a:ln>
        </p:spPr>
        <p:txBody>
          <a:bodyPr spcFirstLastPara="1" wrap="square" lIns="121900" tIns="121900" rIns="121900" bIns="121900" anchor="t" anchorCtr="0">
            <a:noAutofit/>
          </a:bodyPr>
          <a:lstStyle/>
          <a:p>
            <a:r>
              <a:rPr lang="en" sz="3200"/>
              <a:t>Initial Approach – DeepSORT</a:t>
            </a:r>
            <a:endParaRPr sz="3200"/>
          </a:p>
        </p:txBody>
      </p:sp>
      <p:sp>
        <p:nvSpPr>
          <p:cNvPr id="385" name="Google Shape;385;p45"/>
          <p:cNvSpPr txBox="1"/>
          <p:nvPr/>
        </p:nvSpPr>
        <p:spPr>
          <a:xfrm>
            <a:off x="959644" y="1528364"/>
            <a:ext cx="6376987" cy="492388"/>
          </a:xfrm>
          <a:prstGeom prst="rect">
            <a:avLst/>
          </a:prstGeom>
          <a:noFill/>
          <a:ln>
            <a:noFill/>
          </a:ln>
        </p:spPr>
        <p:txBody>
          <a:bodyPr spcFirstLastPara="1" wrap="square" lIns="121900" tIns="60933" rIns="121900" bIns="60933" anchor="t" anchorCtr="0">
            <a:spAutoFit/>
          </a:bodyPr>
          <a:lstStyle/>
          <a:p>
            <a:pPr defTabSz="1219170">
              <a:buClr>
                <a:srgbClr val="000000"/>
              </a:buClr>
            </a:pPr>
            <a:r>
              <a:rPr lang="en" sz="2400" kern="0">
                <a:solidFill>
                  <a:srgbClr val="FFFFFF"/>
                </a:solidFill>
                <a:latin typeface="Arial"/>
                <a:ea typeface="Arial"/>
                <a:cs typeface="Arial"/>
                <a:sym typeface="Arial"/>
              </a:rPr>
              <a:t>Why DeepSORT?</a:t>
            </a:r>
            <a:endParaRPr sz="1867" kern="0">
              <a:solidFill>
                <a:srgbClr val="000000"/>
              </a:solidFill>
              <a:latin typeface="Arial"/>
              <a:cs typeface="Arial"/>
              <a:sym typeface="Arial"/>
            </a:endParaRPr>
          </a:p>
        </p:txBody>
      </p:sp>
      <p:sp>
        <p:nvSpPr>
          <p:cNvPr id="386" name="Google Shape;386;p45"/>
          <p:cNvSpPr txBox="1"/>
          <p:nvPr/>
        </p:nvSpPr>
        <p:spPr>
          <a:xfrm>
            <a:off x="1285875" y="2192388"/>
            <a:ext cx="8074941" cy="410379"/>
          </a:xfrm>
          <a:prstGeom prst="rect">
            <a:avLst/>
          </a:prstGeom>
          <a:noFill/>
          <a:ln>
            <a:noFill/>
          </a:ln>
        </p:spPr>
        <p:txBody>
          <a:bodyPr spcFirstLastPara="1" wrap="square" lIns="121900" tIns="60933" rIns="121900" bIns="60933" anchor="t" anchorCtr="0">
            <a:spAutoFit/>
          </a:bodyPr>
          <a:lstStyle/>
          <a:p>
            <a:pPr marL="380990" indent="-380990" defTabSz="1219170">
              <a:buClr>
                <a:srgbClr val="FFFFFF"/>
              </a:buClr>
              <a:buSzPts val="1400"/>
              <a:buFont typeface="Arial"/>
              <a:buChar char="•"/>
            </a:pPr>
            <a:r>
              <a:rPr lang="en" sz="1867" kern="0" dirty="0">
                <a:solidFill>
                  <a:srgbClr val="FFFFFF"/>
                </a:solidFill>
                <a:latin typeface="Arial"/>
                <a:ea typeface="Arial"/>
                <a:cs typeface="Arial"/>
                <a:sym typeface="Arial"/>
              </a:rPr>
              <a:t>Initially chosen for its robust multi-object tracking capabilities. </a:t>
            </a:r>
            <a:endParaRPr sz="1867" kern="0" dirty="0">
              <a:solidFill>
                <a:srgbClr val="000000"/>
              </a:solidFill>
              <a:latin typeface="Arial"/>
              <a:ea typeface="Arial"/>
              <a:cs typeface="Arial"/>
              <a:sym typeface="Arial"/>
            </a:endParaRPr>
          </a:p>
        </p:txBody>
      </p:sp>
      <p:sp>
        <p:nvSpPr>
          <p:cNvPr id="387" name="Google Shape;387;p45"/>
          <p:cNvSpPr txBox="1"/>
          <p:nvPr/>
        </p:nvSpPr>
        <p:spPr>
          <a:xfrm>
            <a:off x="959644" y="3098985"/>
            <a:ext cx="6572251" cy="492388"/>
          </a:xfrm>
          <a:prstGeom prst="rect">
            <a:avLst/>
          </a:prstGeom>
          <a:noFill/>
          <a:ln>
            <a:noFill/>
          </a:ln>
        </p:spPr>
        <p:txBody>
          <a:bodyPr spcFirstLastPara="1" wrap="square" lIns="121900" tIns="60933" rIns="121900" bIns="60933" anchor="t" anchorCtr="0">
            <a:spAutoFit/>
          </a:bodyPr>
          <a:lstStyle/>
          <a:p>
            <a:pPr defTabSz="1219170">
              <a:buClr>
                <a:srgbClr val="000000"/>
              </a:buClr>
            </a:pPr>
            <a:r>
              <a:rPr lang="en" sz="2400" kern="0" dirty="0">
                <a:solidFill>
                  <a:srgbClr val="FFFFFF"/>
                </a:solidFill>
                <a:latin typeface="Arial"/>
                <a:ea typeface="Arial"/>
                <a:cs typeface="Arial"/>
                <a:sym typeface="Arial"/>
              </a:rPr>
              <a:t>Performance Insights</a:t>
            </a:r>
            <a:endParaRPr sz="1867" kern="0" dirty="0">
              <a:solidFill>
                <a:srgbClr val="000000"/>
              </a:solidFill>
              <a:latin typeface="Arial"/>
              <a:cs typeface="Arial"/>
              <a:sym typeface="Arial"/>
            </a:endParaRPr>
          </a:p>
        </p:txBody>
      </p:sp>
      <p:sp>
        <p:nvSpPr>
          <p:cNvPr id="388" name="Google Shape;388;p45"/>
          <p:cNvSpPr txBox="1"/>
          <p:nvPr/>
        </p:nvSpPr>
        <p:spPr>
          <a:xfrm>
            <a:off x="1285875" y="3845049"/>
            <a:ext cx="10417971" cy="697701"/>
          </a:xfrm>
          <a:prstGeom prst="rect">
            <a:avLst/>
          </a:prstGeom>
          <a:noFill/>
          <a:ln>
            <a:noFill/>
          </a:ln>
        </p:spPr>
        <p:txBody>
          <a:bodyPr spcFirstLastPara="1" wrap="square" lIns="121900" tIns="60933" rIns="121900" bIns="60933" anchor="t" anchorCtr="0">
            <a:spAutoFit/>
          </a:bodyPr>
          <a:lstStyle/>
          <a:p>
            <a:pPr marL="380990" indent="-380990" defTabSz="1219170">
              <a:buClr>
                <a:srgbClr val="FFFFFF"/>
              </a:buClr>
              <a:buSzPts val="1400"/>
              <a:buFont typeface="Arial"/>
              <a:buChar char="•"/>
            </a:pPr>
            <a:r>
              <a:rPr lang="en" sz="1867" b="1" kern="0" dirty="0">
                <a:solidFill>
                  <a:srgbClr val="FFFFFF"/>
                </a:solidFill>
                <a:latin typeface="Arial"/>
                <a:ea typeface="Arial"/>
                <a:cs typeface="Arial"/>
                <a:sym typeface="Arial"/>
              </a:rPr>
              <a:t>Players: </a:t>
            </a:r>
            <a:r>
              <a:rPr lang="en" sz="1867" kern="0" dirty="0">
                <a:solidFill>
                  <a:srgbClr val="FFFFFF"/>
                </a:solidFill>
                <a:latin typeface="Arial"/>
                <a:ea typeface="Arial"/>
                <a:cs typeface="Arial"/>
                <a:sym typeface="Arial"/>
              </a:rPr>
              <a:t>Worked well in tracking player movements across frames, handling their trajectories and interactions effectively.</a:t>
            </a:r>
            <a:endParaRPr sz="1867" kern="0" dirty="0">
              <a:solidFill>
                <a:srgbClr val="000000"/>
              </a:solidFill>
              <a:latin typeface="Arial"/>
              <a:cs typeface="Arial"/>
              <a:sym typeface="Arial"/>
            </a:endParaRPr>
          </a:p>
        </p:txBody>
      </p:sp>
      <p:sp>
        <p:nvSpPr>
          <p:cNvPr id="389" name="Google Shape;389;p45"/>
          <p:cNvSpPr txBox="1"/>
          <p:nvPr/>
        </p:nvSpPr>
        <p:spPr>
          <a:xfrm>
            <a:off x="1285875" y="4669583"/>
            <a:ext cx="6572251" cy="410379"/>
          </a:xfrm>
          <a:prstGeom prst="rect">
            <a:avLst/>
          </a:prstGeom>
          <a:noFill/>
          <a:ln>
            <a:noFill/>
          </a:ln>
        </p:spPr>
        <p:txBody>
          <a:bodyPr spcFirstLastPara="1" wrap="square" lIns="121900" tIns="60933" rIns="121900" bIns="60933" anchor="t" anchorCtr="0">
            <a:spAutoFit/>
          </a:bodyPr>
          <a:lstStyle/>
          <a:p>
            <a:pPr marL="380990" indent="-380990" defTabSz="1219170">
              <a:buClr>
                <a:srgbClr val="FFFFFF"/>
              </a:buClr>
              <a:buSzPts val="1400"/>
              <a:buFont typeface="Arial"/>
              <a:buChar char="•"/>
            </a:pPr>
            <a:r>
              <a:rPr lang="en" sz="1867" b="1" kern="0" dirty="0">
                <a:solidFill>
                  <a:srgbClr val="FFFFFF"/>
                </a:solidFill>
                <a:latin typeface="Arial"/>
                <a:ea typeface="Arial"/>
                <a:cs typeface="Arial"/>
                <a:sym typeface="Arial"/>
              </a:rPr>
              <a:t>Ball: </a:t>
            </a:r>
            <a:r>
              <a:rPr lang="en" sz="1867" kern="0" dirty="0">
                <a:solidFill>
                  <a:srgbClr val="FFFFFF"/>
                </a:solidFill>
                <a:latin typeface="Arial"/>
                <a:ea typeface="Arial"/>
                <a:cs typeface="Arial"/>
                <a:sym typeface="Arial"/>
              </a:rPr>
              <a:t>Struggled significantly due to:</a:t>
            </a:r>
            <a:endParaRPr sz="1867" kern="0" dirty="0">
              <a:solidFill>
                <a:srgbClr val="000000"/>
              </a:solidFill>
              <a:latin typeface="Arial"/>
              <a:ea typeface="Arial"/>
              <a:cs typeface="Arial"/>
              <a:sym typeface="Arial"/>
            </a:endParaRPr>
          </a:p>
        </p:txBody>
      </p:sp>
      <p:sp>
        <p:nvSpPr>
          <p:cNvPr id="390" name="Google Shape;390;p45"/>
          <p:cNvSpPr txBox="1"/>
          <p:nvPr/>
        </p:nvSpPr>
        <p:spPr>
          <a:xfrm>
            <a:off x="1877408" y="5079962"/>
            <a:ext cx="6572251" cy="985023"/>
          </a:xfrm>
          <a:prstGeom prst="rect">
            <a:avLst/>
          </a:prstGeom>
          <a:noFill/>
          <a:ln>
            <a:noFill/>
          </a:ln>
        </p:spPr>
        <p:txBody>
          <a:bodyPr spcFirstLastPara="1" wrap="square" lIns="121900" tIns="60933" rIns="121900" bIns="60933" anchor="t" anchorCtr="0">
            <a:spAutoFit/>
          </a:bodyPr>
          <a:lstStyle/>
          <a:p>
            <a:pPr marL="380990" indent="-380990" defTabSz="1219170">
              <a:buClr>
                <a:srgbClr val="FFFFFF"/>
              </a:buClr>
              <a:buSzPts val="1400"/>
              <a:buFont typeface="Arial"/>
              <a:buChar char="•"/>
            </a:pPr>
            <a:r>
              <a:rPr lang="en" sz="1867" kern="0" dirty="0">
                <a:solidFill>
                  <a:srgbClr val="FFFFFF"/>
                </a:solidFill>
                <a:latin typeface="Arial"/>
                <a:ea typeface="Arial"/>
                <a:cs typeface="Arial"/>
                <a:sym typeface="Arial"/>
              </a:rPr>
              <a:t>High-speed movement of the ball. </a:t>
            </a:r>
            <a:endParaRPr sz="1867" kern="0" dirty="0">
              <a:solidFill>
                <a:srgbClr val="000000"/>
              </a:solidFill>
              <a:latin typeface="Arial"/>
              <a:cs typeface="Arial"/>
              <a:sym typeface="Arial"/>
            </a:endParaRPr>
          </a:p>
          <a:p>
            <a:pPr marL="380990" indent="-380990" defTabSz="1219170">
              <a:buClr>
                <a:srgbClr val="FFFFFF"/>
              </a:buClr>
              <a:buSzPts val="1400"/>
              <a:buFont typeface="Arial"/>
              <a:buChar char="•"/>
            </a:pPr>
            <a:r>
              <a:rPr lang="en" sz="1867" kern="0" dirty="0">
                <a:solidFill>
                  <a:srgbClr val="FFFFFF"/>
                </a:solidFill>
                <a:latin typeface="Arial"/>
                <a:ea typeface="Arial"/>
                <a:cs typeface="Arial"/>
                <a:sym typeface="Arial"/>
              </a:rPr>
              <a:t>Frequent occlusions caused by players. </a:t>
            </a:r>
            <a:endParaRPr sz="1867" kern="0" dirty="0">
              <a:solidFill>
                <a:srgbClr val="000000"/>
              </a:solidFill>
              <a:latin typeface="Arial"/>
              <a:cs typeface="Arial"/>
              <a:sym typeface="Arial"/>
            </a:endParaRPr>
          </a:p>
          <a:p>
            <a:pPr marL="380990" indent="-380990" defTabSz="1219170">
              <a:buClr>
                <a:srgbClr val="FFFFFF"/>
              </a:buClr>
              <a:buSzPts val="1400"/>
              <a:buFont typeface="Arial"/>
              <a:buChar char="•"/>
            </a:pPr>
            <a:r>
              <a:rPr lang="en" sz="1867" kern="0" dirty="0">
                <a:solidFill>
                  <a:srgbClr val="FFFFFF"/>
                </a:solidFill>
                <a:latin typeface="Arial"/>
                <a:ea typeface="Arial"/>
                <a:cs typeface="Arial"/>
                <a:sym typeface="Arial"/>
              </a:rPr>
              <a:t>Difficulty in maintaining consistent identification</a:t>
            </a:r>
            <a:endParaRPr sz="1867" kern="0" dirty="0">
              <a:solidFill>
                <a:srgbClr val="000000"/>
              </a:solidFill>
              <a:latin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6"/>
          <p:cNvSpPr txBox="1">
            <a:spLocks noGrp="1"/>
          </p:cNvSpPr>
          <p:nvPr>
            <p:ph type="title" idx="4294967295"/>
          </p:nvPr>
        </p:nvSpPr>
        <p:spPr>
          <a:xfrm>
            <a:off x="1285876" y="592667"/>
            <a:ext cx="6905625" cy="764117"/>
          </a:xfrm>
          <a:prstGeom prst="rect">
            <a:avLst/>
          </a:prstGeom>
          <a:noFill/>
          <a:ln>
            <a:noFill/>
          </a:ln>
        </p:spPr>
        <p:txBody>
          <a:bodyPr spcFirstLastPara="1" wrap="square" lIns="121900" tIns="121900" rIns="121900" bIns="121900" anchor="t" anchorCtr="0">
            <a:noAutofit/>
          </a:bodyPr>
          <a:lstStyle/>
          <a:p>
            <a:r>
              <a:rPr lang="en" sz="3200"/>
              <a:t>Transition to Norfair</a:t>
            </a:r>
            <a:endParaRPr sz="3200"/>
          </a:p>
        </p:txBody>
      </p:sp>
      <p:sp>
        <p:nvSpPr>
          <p:cNvPr id="396" name="Google Shape;396;p46"/>
          <p:cNvSpPr txBox="1"/>
          <p:nvPr/>
        </p:nvSpPr>
        <p:spPr>
          <a:xfrm>
            <a:off x="959644" y="1528364"/>
            <a:ext cx="6376987" cy="492388"/>
          </a:xfrm>
          <a:prstGeom prst="rect">
            <a:avLst/>
          </a:prstGeom>
          <a:noFill/>
          <a:ln>
            <a:noFill/>
          </a:ln>
        </p:spPr>
        <p:txBody>
          <a:bodyPr spcFirstLastPara="1" wrap="square" lIns="121900" tIns="60933" rIns="121900" bIns="60933" anchor="t" anchorCtr="0">
            <a:spAutoFit/>
          </a:bodyPr>
          <a:lstStyle/>
          <a:p>
            <a:pPr defTabSz="1219170">
              <a:buClr>
                <a:srgbClr val="000000"/>
              </a:buClr>
            </a:pPr>
            <a:r>
              <a:rPr lang="en" sz="2400" kern="0">
                <a:solidFill>
                  <a:srgbClr val="FFFFFF"/>
                </a:solidFill>
                <a:latin typeface="Arial"/>
                <a:ea typeface="Arial"/>
                <a:cs typeface="Arial"/>
                <a:sym typeface="Arial"/>
              </a:rPr>
              <a:t> What is Norfair?</a:t>
            </a:r>
            <a:endParaRPr sz="1867" kern="0">
              <a:solidFill>
                <a:srgbClr val="000000"/>
              </a:solidFill>
              <a:latin typeface="Arial"/>
              <a:cs typeface="Arial"/>
              <a:sym typeface="Arial"/>
            </a:endParaRPr>
          </a:p>
        </p:txBody>
      </p:sp>
      <p:sp>
        <p:nvSpPr>
          <p:cNvPr id="397" name="Google Shape;397;p46"/>
          <p:cNvSpPr txBox="1"/>
          <p:nvPr/>
        </p:nvSpPr>
        <p:spPr>
          <a:xfrm>
            <a:off x="1285876" y="2020807"/>
            <a:ext cx="9877425" cy="1272345"/>
          </a:xfrm>
          <a:prstGeom prst="rect">
            <a:avLst/>
          </a:prstGeom>
          <a:noFill/>
          <a:ln>
            <a:noFill/>
          </a:ln>
        </p:spPr>
        <p:txBody>
          <a:bodyPr spcFirstLastPara="1" wrap="square" lIns="121900" tIns="60933" rIns="121900" bIns="60933" anchor="t" anchorCtr="0">
            <a:spAutoFit/>
          </a:bodyPr>
          <a:lstStyle/>
          <a:p>
            <a:pPr marL="380990" indent="-380990" defTabSz="1219170">
              <a:buClr>
                <a:srgbClr val="FFFFFF"/>
              </a:buClr>
              <a:buSzPts val="1400"/>
              <a:buFont typeface="Arial"/>
              <a:buChar char="•"/>
            </a:pPr>
            <a:r>
              <a:rPr lang="en" sz="1867" kern="0">
                <a:solidFill>
                  <a:srgbClr val="FFFFFF"/>
                </a:solidFill>
                <a:latin typeface="Arial"/>
                <a:ea typeface="Arial"/>
                <a:cs typeface="Arial"/>
                <a:sym typeface="Arial"/>
              </a:rPr>
              <a:t> </a:t>
            </a:r>
            <a:r>
              <a:rPr lang="en" sz="1867" b="1" kern="0">
                <a:solidFill>
                  <a:srgbClr val="FFFFFF"/>
                </a:solidFill>
                <a:latin typeface="Arial"/>
                <a:ea typeface="Arial"/>
                <a:cs typeface="Arial"/>
                <a:sym typeface="Arial"/>
              </a:rPr>
              <a:t>Open-Source Library</a:t>
            </a:r>
            <a:r>
              <a:rPr lang="en" sz="1867" kern="0">
                <a:solidFill>
                  <a:srgbClr val="FFFFFF"/>
                </a:solidFill>
                <a:latin typeface="Arial"/>
                <a:ea typeface="Arial"/>
                <a:cs typeface="Arial"/>
                <a:sym typeface="Arial"/>
              </a:rPr>
              <a:t>: Developed by Tryolabs for multi-object</a:t>
            </a:r>
            <a:endParaRPr sz="1867" kern="0">
              <a:solidFill>
                <a:srgbClr val="000000"/>
              </a:solidFill>
              <a:latin typeface="Arial"/>
              <a:cs typeface="Arial"/>
              <a:sym typeface="Arial"/>
            </a:endParaRPr>
          </a:p>
          <a:p>
            <a:pPr marL="380990" indent="-380990" defTabSz="1219170">
              <a:buClr>
                <a:srgbClr val="FFFFFF"/>
              </a:buClr>
              <a:buSzPts val="1400"/>
              <a:buFont typeface="Arial"/>
              <a:buChar char="•"/>
            </a:pPr>
            <a:r>
              <a:rPr lang="en" sz="1867" kern="0">
                <a:solidFill>
                  <a:srgbClr val="FFFFFF"/>
                </a:solidFill>
                <a:latin typeface="Arial"/>
                <a:ea typeface="Arial"/>
                <a:cs typeface="Arial"/>
                <a:sym typeface="Arial"/>
              </a:rPr>
              <a:t> </a:t>
            </a:r>
            <a:r>
              <a:rPr lang="en" sz="1867" b="1" kern="0">
                <a:solidFill>
                  <a:srgbClr val="FFFFFF"/>
                </a:solidFill>
                <a:latin typeface="Arial"/>
                <a:ea typeface="Arial"/>
                <a:cs typeface="Arial"/>
                <a:sym typeface="Arial"/>
              </a:rPr>
              <a:t>Key Use Case</a:t>
            </a:r>
            <a:r>
              <a:rPr lang="en" sz="1867" kern="0">
                <a:solidFill>
                  <a:srgbClr val="FFFFFF"/>
                </a:solidFill>
                <a:latin typeface="Arial"/>
                <a:ea typeface="Arial"/>
                <a:cs typeface="Arial"/>
                <a:sym typeface="Arial"/>
              </a:rPr>
              <a:t>: Designed to add tracking to any object detector, making it well-suited</a:t>
            </a:r>
            <a:endParaRPr sz="1867" kern="0">
              <a:solidFill>
                <a:srgbClr val="000000"/>
              </a:solidFill>
              <a:latin typeface="Arial"/>
              <a:cs typeface="Arial"/>
              <a:sym typeface="Arial"/>
            </a:endParaRPr>
          </a:p>
          <a:p>
            <a:pPr defTabSz="1219170">
              <a:buClr>
                <a:srgbClr val="000000"/>
              </a:buClr>
            </a:pPr>
            <a:r>
              <a:rPr lang="en" sz="1867" kern="0">
                <a:solidFill>
                  <a:srgbClr val="FFFFFF"/>
                </a:solidFill>
                <a:latin typeface="Arial"/>
                <a:ea typeface="Arial"/>
                <a:cs typeface="Arial"/>
                <a:sym typeface="Arial"/>
              </a:rPr>
              <a:t>        for offline sports video analysis</a:t>
            </a:r>
            <a:endParaRPr sz="1867" kern="0">
              <a:solidFill>
                <a:srgbClr val="000000"/>
              </a:solidFill>
              <a:latin typeface="Arial"/>
              <a:cs typeface="Arial"/>
              <a:sym typeface="Arial"/>
            </a:endParaRPr>
          </a:p>
          <a:p>
            <a:pPr marL="380990" indent="-380990" defTabSz="1219170">
              <a:buClr>
                <a:srgbClr val="FFFFFF"/>
              </a:buClr>
              <a:buSzPts val="1400"/>
              <a:buFont typeface="Arial"/>
              <a:buChar char="•"/>
            </a:pPr>
            <a:r>
              <a:rPr lang="en" sz="1867" b="1" kern="0">
                <a:solidFill>
                  <a:srgbClr val="FFFFFF"/>
                </a:solidFill>
                <a:latin typeface="Arial"/>
                <a:ea typeface="Arial"/>
                <a:cs typeface="Arial"/>
                <a:sym typeface="Arial"/>
              </a:rPr>
              <a:t>Features:</a:t>
            </a:r>
            <a:endParaRPr sz="1867" kern="0">
              <a:solidFill>
                <a:srgbClr val="000000"/>
              </a:solidFill>
              <a:latin typeface="Arial"/>
              <a:cs typeface="Arial"/>
              <a:sym typeface="Arial"/>
            </a:endParaRPr>
          </a:p>
        </p:txBody>
      </p:sp>
      <p:sp>
        <p:nvSpPr>
          <p:cNvPr id="398" name="Google Shape;398;p46"/>
          <p:cNvSpPr txBox="1"/>
          <p:nvPr/>
        </p:nvSpPr>
        <p:spPr>
          <a:xfrm>
            <a:off x="1790700" y="3311531"/>
            <a:ext cx="8439149" cy="697701"/>
          </a:xfrm>
          <a:prstGeom prst="rect">
            <a:avLst/>
          </a:prstGeom>
          <a:noFill/>
          <a:ln>
            <a:noFill/>
          </a:ln>
        </p:spPr>
        <p:txBody>
          <a:bodyPr spcFirstLastPara="1" wrap="square" lIns="121900" tIns="60933" rIns="121900" bIns="60933" anchor="t" anchorCtr="0">
            <a:spAutoFit/>
          </a:bodyPr>
          <a:lstStyle/>
          <a:p>
            <a:pPr marL="380990" indent="-380990" defTabSz="1219170">
              <a:buClr>
                <a:srgbClr val="FFFFFF"/>
              </a:buClr>
              <a:buSzPts val="1400"/>
              <a:buFont typeface="Arial"/>
              <a:buChar char="•"/>
            </a:pPr>
            <a:r>
              <a:rPr lang="en" sz="1867" kern="0">
                <a:solidFill>
                  <a:srgbClr val="FFFFFF"/>
                </a:solidFill>
                <a:latin typeface="Arial"/>
                <a:ea typeface="Arial"/>
                <a:cs typeface="Arial"/>
                <a:sym typeface="Arial"/>
              </a:rPr>
              <a:t>Lightweight and flexible. </a:t>
            </a:r>
            <a:endParaRPr sz="1867" kern="0">
              <a:solidFill>
                <a:srgbClr val="000000"/>
              </a:solidFill>
              <a:latin typeface="Arial"/>
              <a:cs typeface="Arial"/>
              <a:sym typeface="Arial"/>
            </a:endParaRPr>
          </a:p>
          <a:p>
            <a:pPr marL="380990" indent="-380990" defTabSz="1219170">
              <a:buClr>
                <a:srgbClr val="FFFFFF"/>
              </a:buClr>
              <a:buSzPts val="1400"/>
              <a:buFont typeface="Arial"/>
              <a:buChar char="•"/>
            </a:pPr>
            <a:r>
              <a:rPr lang="en" sz="1867" kern="0">
                <a:solidFill>
                  <a:srgbClr val="FFFFFF"/>
                </a:solidFill>
                <a:latin typeface="Arial"/>
                <a:ea typeface="Arial"/>
                <a:cs typeface="Arial"/>
                <a:sym typeface="Arial"/>
              </a:rPr>
              <a:t>Tracks objects across frames using outputs from detectors like YOLOv8</a:t>
            </a:r>
            <a:endParaRPr sz="1867" kern="0">
              <a:solidFill>
                <a:srgbClr val="000000"/>
              </a:solidFill>
              <a:latin typeface="Arial"/>
              <a:cs typeface="Arial"/>
              <a:sym typeface="Arial"/>
            </a:endParaRPr>
          </a:p>
        </p:txBody>
      </p:sp>
      <p:sp>
        <p:nvSpPr>
          <p:cNvPr id="399" name="Google Shape;399;p46"/>
          <p:cNvSpPr txBox="1"/>
          <p:nvPr/>
        </p:nvSpPr>
        <p:spPr>
          <a:xfrm>
            <a:off x="1142999" y="4104407"/>
            <a:ext cx="6572251" cy="492388"/>
          </a:xfrm>
          <a:prstGeom prst="rect">
            <a:avLst/>
          </a:prstGeom>
          <a:noFill/>
          <a:ln>
            <a:noFill/>
          </a:ln>
        </p:spPr>
        <p:txBody>
          <a:bodyPr spcFirstLastPara="1" wrap="square" lIns="121900" tIns="60933" rIns="121900" bIns="60933" anchor="t" anchorCtr="0">
            <a:spAutoFit/>
          </a:bodyPr>
          <a:lstStyle/>
          <a:p>
            <a:pPr defTabSz="1219170">
              <a:buClr>
                <a:srgbClr val="000000"/>
              </a:buClr>
            </a:pPr>
            <a:r>
              <a:rPr lang="en" sz="2400" kern="0">
                <a:solidFill>
                  <a:srgbClr val="FFFFFF"/>
                </a:solidFill>
                <a:latin typeface="Arial"/>
                <a:ea typeface="Arial"/>
                <a:cs typeface="Arial"/>
                <a:sym typeface="Arial"/>
              </a:rPr>
              <a:t>Why Norfair?</a:t>
            </a:r>
            <a:endParaRPr sz="1867" kern="0">
              <a:solidFill>
                <a:srgbClr val="000000"/>
              </a:solidFill>
              <a:latin typeface="Arial"/>
              <a:cs typeface="Arial"/>
              <a:sym typeface="Arial"/>
            </a:endParaRPr>
          </a:p>
        </p:txBody>
      </p:sp>
      <p:sp>
        <p:nvSpPr>
          <p:cNvPr id="400" name="Google Shape;400;p46"/>
          <p:cNvSpPr txBox="1"/>
          <p:nvPr/>
        </p:nvSpPr>
        <p:spPr>
          <a:xfrm>
            <a:off x="1790700" y="4674320"/>
            <a:ext cx="9877424" cy="1559668"/>
          </a:xfrm>
          <a:prstGeom prst="rect">
            <a:avLst/>
          </a:prstGeom>
          <a:noFill/>
          <a:ln>
            <a:noFill/>
          </a:ln>
        </p:spPr>
        <p:txBody>
          <a:bodyPr spcFirstLastPara="1" wrap="square" lIns="121900" tIns="60933" rIns="121900" bIns="60933" anchor="t" anchorCtr="0">
            <a:spAutoFit/>
          </a:bodyPr>
          <a:lstStyle/>
          <a:p>
            <a:pPr marL="380990" indent="-380990" defTabSz="1219170">
              <a:buClr>
                <a:srgbClr val="FFFFFF"/>
              </a:buClr>
              <a:buSzPts val="1400"/>
              <a:buFont typeface="Arial"/>
              <a:buChar char="•"/>
            </a:pPr>
            <a:r>
              <a:rPr lang="en" sz="1867" b="1" kern="0">
                <a:solidFill>
                  <a:srgbClr val="FFFFFF"/>
                </a:solidFill>
                <a:latin typeface="Arial"/>
                <a:ea typeface="Arial"/>
                <a:cs typeface="Arial"/>
                <a:sym typeface="Arial"/>
              </a:rPr>
              <a:t>Handles Complex Scenarios</a:t>
            </a:r>
            <a:r>
              <a:rPr lang="en" sz="1867" kern="0">
                <a:solidFill>
                  <a:srgbClr val="FFFFFF"/>
                </a:solidFill>
                <a:latin typeface="Arial"/>
                <a:ea typeface="Arial"/>
                <a:cs typeface="Arial"/>
                <a:sym typeface="Arial"/>
              </a:rPr>
              <a:t>: Tracks multiple objects effectively, even with moving cameras and occlusions. </a:t>
            </a:r>
            <a:endParaRPr sz="1867" kern="0">
              <a:solidFill>
                <a:srgbClr val="000000"/>
              </a:solidFill>
              <a:latin typeface="Arial"/>
              <a:cs typeface="Arial"/>
              <a:sym typeface="Arial"/>
            </a:endParaRPr>
          </a:p>
          <a:p>
            <a:pPr marL="380990" indent="-380990" defTabSz="1219170">
              <a:buClr>
                <a:srgbClr val="FFFFFF"/>
              </a:buClr>
              <a:buSzPts val="1400"/>
              <a:buFont typeface="Arial"/>
              <a:buChar char="•"/>
            </a:pPr>
            <a:r>
              <a:rPr lang="en" sz="1867" b="1" kern="0">
                <a:solidFill>
                  <a:srgbClr val="FFFFFF"/>
                </a:solidFill>
                <a:latin typeface="Arial"/>
                <a:ea typeface="Arial"/>
                <a:cs typeface="Arial"/>
                <a:sym typeface="Arial"/>
              </a:rPr>
              <a:t>Customizable Metrics</a:t>
            </a:r>
            <a:r>
              <a:rPr lang="en" sz="1867" kern="0">
                <a:solidFill>
                  <a:srgbClr val="FFFFFF"/>
                </a:solidFill>
                <a:latin typeface="Arial"/>
                <a:ea typeface="Arial"/>
                <a:cs typeface="Arial"/>
                <a:sym typeface="Arial"/>
              </a:rPr>
              <a:t>: Allows precise association of detections with custom-defined distance functions. </a:t>
            </a:r>
            <a:endParaRPr sz="1867" kern="0">
              <a:solidFill>
                <a:srgbClr val="000000"/>
              </a:solidFill>
              <a:latin typeface="Arial"/>
              <a:cs typeface="Arial"/>
              <a:sym typeface="Arial"/>
            </a:endParaRPr>
          </a:p>
          <a:p>
            <a:pPr marL="380990" indent="-380990" defTabSz="1219170">
              <a:buClr>
                <a:srgbClr val="FFFFFF"/>
              </a:buClr>
              <a:buSzPts val="1400"/>
              <a:buFont typeface="Arial"/>
              <a:buChar char="•"/>
            </a:pPr>
            <a:r>
              <a:rPr lang="en" sz="1867" b="1" kern="0">
                <a:solidFill>
                  <a:srgbClr val="FFFFFF"/>
                </a:solidFill>
                <a:latin typeface="Arial"/>
                <a:ea typeface="Arial"/>
                <a:cs typeface="Arial"/>
                <a:sym typeface="Arial"/>
              </a:rPr>
              <a:t>Offered greater flexibility </a:t>
            </a:r>
            <a:r>
              <a:rPr lang="en" sz="1867" kern="0">
                <a:solidFill>
                  <a:srgbClr val="FFFFFF"/>
                </a:solidFill>
                <a:latin typeface="Arial"/>
                <a:ea typeface="Arial"/>
                <a:cs typeface="Arial"/>
                <a:sym typeface="Arial"/>
              </a:rPr>
              <a:t>and customization compared to DeepSORT.</a:t>
            </a:r>
            <a:endParaRPr sz="1867" kern="0">
              <a:solidFill>
                <a:srgbClr val="000000"/>
              </a:solidFill>
              <a:latin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7"/>
          <p:cNvSpPr txBox="1"/>
          <p:nvPr/>
        </p:nvSpPr>
        <p:spPr>
          <a:xfrm>
            <a:off x="1238251" y="492363"/>
            <a:ext cx="8582027" cy="943922"/>
          </a:xfrm>
          <a:prstGeom prst="rect">
            <a:avLst/>
          </a:prstGeom>
          <a:noFill/>
          <a:ln>
            <a:noFill/>
          </a:ln>
        </p:spPr>
        <p:txBody>
          <a:bodyPr spcFirstLastPara="1" wrap="square" lIns="121900" tIns="60933" rIns="121900" bIns="60933" anchor="t" anchorCtr="0">
            <a:spAutoFit/>
          </a:bodyPr>
          <a:lstStyle/>
          <a:p>
            <a:pPr defTabSz="1219170">
              <a:buClr>
                <a:srgbClr val="000000"/>
              </a:buClr>
            </a:pPr>
            <a:r>
              <a:rPr lang="en" sz="2667" b="1" kern="0" dirty="0">
                <a:solidFill>
                  <a:srgbClr val="FFFFFF"/>
                </a:solidFill>
                <a:latin typeface="Arial"/>
                <a:ea typeface="Arial"/>
                <a:cs typeface="Arial"/>
                <a:sym typeface="Arial"/>
              </a:rPr>
              <a:t>How We Used Norfair in Our Project				</a:t>
            </a:r>
            <a:endParaRPr sz="1867" kern="0" dirty="0">
              <a:solidFill>
                <a:srgbClr val="000000"/>
              </a:solidFill>
              <a:latin typeface="Arial"/>
              <a:cs typeface="Arial"/>
              <a:sym typeface="Arial"/>
            </a:endParaRPr>
          </a:p>
        </p:txBody>
      </p:sp>
      <p:sp>
        <p:nvSpPr>
          <p:cNvPr id="406" name="Google Shape;406;p47"/>
          <p:cNvSpPr txBox="1"/>
          <p:nvPr/>
        </p:nvSpPr>
        <p:spPr>
          <a:xfrm>
            <a:off x="1828799" y="943768"/>
            <a:ext cx="9124951" cy="451287"/>
          </a:xfrm>
          <a:prstGeom prst="rect">
            <a:avLst/>
          </a:prstGeom>
          <a:noFill/>
          <a:ln>
            <a:noFill/>
          </a:ln>
        </p:spPr>
        <p:txBody>
          <a:bodyPr spcFirstLastPara="1" wrap="square" lIns="121900" tIns="60933" rIns="121900" bIns="60933" anchor="t" anchorCtr="0">
            <a:spAutoFit/>
          </a:bodyPr>
          <a:lstStyle/>
          <a:p>
            <a:pPr defTabSz="1219170">
              <a:buClr>
                <a:srgbClr val="000000"/>
              </a:buClr>
            </a:pPr>
            <a:r>
              <a:rPr lang="en" sz="2133" b="1" kern="0" dirty="0">
                <a:solidFill>
                  <a:srgbClr val="FFFFFF"/>
                </a:solidFill>
                <a:latin typeface="Arial"/>
                <a:ea typeface="Arial"/>
                <a:cs typeface="Arial"/>
                <a:sym typeface="Arial"/>
              </a:rPr>
              <a:t>Implementation Overview </a:t>
            </a:r>
            <a:endParaRPr sz="1867" kern="0" dirty="0">
              <a:solidFill>
                <a:srgbClr val="000000"/>
              </a:solidFill>
              <a:latin typeface="Arial"/>
              <a:cs typeface="Arial"/>
              <a:sym typeface="Arial"/>
            </a:endParaRPr>
          </a:p>
        </p:txBody>
      </p:sp>
      <p:sp>
        <p:nvSpPr>
          <p:cNvPr id="407" name="Google Shape;407;p47"/>
          <p:cNvSpPr txBox="1"/>
          <p:nvPr/>
        </p:nvSpPr>
        <p:spPr>
          <a:xfrm>
            <a:off x="1924048" y="1169471"/>
            <a:ext cx="9744077" cy="2216321"/>
          </a:xfrm>
          <a:prstGeom prst="rect">
            <a:avLst/>
          </a:prstGeom>
          <a:noFill/>
          <a:ln>
            <a:noFill/>
          </a:ln>
        </p:spPr>
        <p:txBody>
          <a:bodyPr spcFirstLastPara="1" wrap="square" lIns="121900" tIns="60933" rIns="121900" bIns="60933" anchor="t" anchorCtr="0">
            <a:spAutoFit/>
          </a:bodyPr>
          <a:lstStyle/>
          <a:p>
            <a:pPr marL="380990" indent="-228594" defTabSz="1219170">
              <a:buClr>
                <a:srgbClr val="FFFFFF"/>
              </a:buClr>
              <a:buSzPts val="1800"/>
            </a:pPr>
            <a:endParaRPr sz="2400" b="1" kern="0" dirty="0">
              <a:solidFill>
                <a:srgbClr val="FFFFFF"/>
              </a:solidFill>
              <a:latin typeface="Arial"/>
              <a:ea typeface="Arial"/>
              <a:cs typeface="Arial"/>
              <a:sym typeface="Arial"/>
            </a:endParaRPr>
          </a:p>
          <a:p>
            <a:pPr marL="380990" indent="-380990" defTabSz="1219170">
              <a:buClr>
                <a:srgbClr val="FFFFFF"/>
              </a:buClr>
              <a:buSzPts val="1400"/>
              <a:buFont typeface="Arial"/>
              <a:buChar char="•"/>
            </a:pPr>
            <a:r>
              <a:rPr lang="en-US" sz="1867" kern="0" dirty="0">
                <a:solidFill>
                  <a:srgbClr val="FFFFFF"/>
                </a:solidFill>
                <a:latin typeface="Arial"/>
                <a:cs typeface="Arial"/>
                <a:sym typeface="Arial"/>
              </a:rPr>
              <a:t>Integration: Used YOLOv8 for detection; </a:t>
            </a:r>
            <a:r>
              <a:rPr lang="en-US" sz="1867" kern="0" dirty="0" err="1">
                <a:solidFill>
                  <a:srgbClr val="FFFFFF"/>
                </a:solidFill>
                <a:latin typeface="Arial"/>
                <a:cs typeface="Arial"/>
                <a:sym typeface="Arial"/>
              </a:rPr>
              <a:t>Norfair</a:t>
            </a:r>
            <a:r>
              <a:rPr lang="en-US" sz="1867" kern="0" dirty="0">
                <a:solidFill>
                  <a:srgbClr val="FFFFFF"/>
                </a:solidFill>
                <a:latin typeface="Arial"/>
                <a:cs typeface="Arial"/>
                <a:sym typeface="Arial"/>
              </a:rPr>
              <a:t> created smooth tracks.</a:t>
            </a:r>
          </a:p>
          <a:p>
            <a:pPr defTabSz="1219170">
              <a:buClr>
                <a:srgbClr val="FFFFFF"/>
              </a:buClr>
              <a:buSzPts val="1400"/>
            </a:pPr>
            <a:r>
              <a:rPr lang="en-US" sz="1867" kern="0" dirty="0">
                <a:solidFill>
                  <a:srgbClr val="FFFFFF"/>
                </a:solidFill>
                <a:latin typeface="Arial"/>
                <a:cs typeface="Arial"/>
                <a:sym typeface="Arial"/>
              </a:rPr>
              <a:t> </a:t>
            </a:r>
          </a:p>
          <a:p>
            <a:pPr marL="380990" indent="-380990" defTabSz="1219170">
              <a:buClr>
                <a:srgbClr val="FFFFFF"/>
              </a:buClr>
              <a:buSzPts val="1400"/>
              <a:buFont typeface="Arial"/>
              <a:buChar char="•"/>
            </a:pPr>
            <a:r>
              <a:rPr lang="en-US" sz="1867" kern="0" dirty="0">
                <a:solidFill>
                  <a:srgbClr val="FFFFFF"/>
                </a:solidFill>
                <a:latin typeface="Arial"/>
                <a:cs typeface="Arial"/>
                <a:sym typeface="Arial"/>
              </a:rPr>
              <a:t>Two Custom Models: 						1. Player Tracking: Tuned for slower, predictable movements.									 2. Ball Tracking: Adjusted for fast, erratic movements with stricter thresholds</a:t>
            </a:r>
            <a:endParaRPr sz="1867" kern="0" dirty="0">
              <a:solidFill>
                <a:srgbClr val="FFFFFF"/>
              </a:solidFill>
              <a:latin typeface="Arial"/>
              <a:cs typeface="Arial"/>
              <a:sym typeface="Arial"/>
            </a:endParaRPr>
          </a:p>
        </p:txBody>
      </p:sp>
      <p:sp>
        <p:nvSpPr>
          <p:cNvPr id="3" name="TextBox 2">
            <a:extLst>
              <a:ext uri="{FF2B5EF4-FFF2-40B4-BE49-F238E27FC236}">
                <a16:creationId xmlns:a16="http://schemas.microsoft.com/office/drawing/2014/main" id="{A4A666F4-D65D-3F30-6B9E-8237E8CC75E2}"/>
              </a:ext>
            </a:extLst>
          </p:cNvPr>
          <p:cNvSpPr txBox="1"/>
          <p:nvPr/>
        </p:nvSpPr>
        <p:spPr>
          <a:xfrm>
            <a:off x="1828799" y="3611111"/>
            <a:ext cx="6572251" cy="420564"/>
          </a:xfrm>
          <a:prstGeom prst="rect">
            <a:avLst/>
          </a:prstGeom>
          <a:noFill/>
        </p:spPr>
        <p:txBody>
          <a:bodyPr wrap="square">
            <a:spAutoFit/>
          </a:bodyPr>
          <a:lstStyle/>
          <a:p>
            <a:pPr defTabSz="1219170">
              <a:buClr>
                <a:srgbClr val="000000"/>
              </a:buClr>
            </a:pPr>
            <a:r>
              <a:rPr lang="en-US" sz="2133" b="1" kern="0" dirty="0">
                <a:solidFill>
                  <a:srgbClr val="FFFFFF"/>
                </a:solidFill>
                <a:latin typeface="Arial"/>
                <a:cs typeface="Arial"/>
                <a:sym typeface="Arial"/>
              </a:rPr>
              <a:t>Techniques Used</a:t>
            </a:r>
          </a:p>
        </p:txBody>
      </p:sp>
      <p:sp>
        <p:nvSpPr>
          <p:cNvPr id="5" name="TextBox 4">
            <a:extLst>
              <a:ext uri="{FF2B5EF4-FFF2-40B4-BE49-F238E27FC236}">
                <a16:creationId xmlns:a16="http://schemas.microsoft.com/office/drawing/2014/main" id="{6A40BA7C-127A-3C31-4807-8847814EEC28}"/>
              </a:ext>
            </a:extLst>
          </p:cNvPr>
          <p:cNvSpPr txBox="1"/>
          <p:nvPr/>
        </p:nvSpPr>
        <p:spPr>
          <a:xfrm>
            <a:off x="1924048" y="4129128"/>
            <a:ext cx="9505952" cy="1816266"/>
          </a:xfrm>
          <a:prstGeom prst="rect">
            <a:avLst/>
          </a:prstGeom>
          <a:noFill/>
        </p:spPr>
        <p:txBody>
          <a:bodyPr wrap="square">
            <a:spAutoFit/>
          </a:bodyPr>
          <a:lstStyle/>
          <a:p>
            <a:pPr marL="457189" indent="-457189" defTabSz="1219170">
              <a:buClr>
                <a:srgbClr val="FFFFFF"/>
              </a:buClr>
              <a:buFont typeface="Arial"/>
              <a:buAutoNum type="arabicPeriod"/>
            </a:pPr>
            <a:r>
              <a:rPr lang="en-US" sz="1867" kern="0" dirty="0">
                <a:solidFill>
                  <a:srgbClr val="FFFFFF"/>
                </a:solidFill>
                <a:latin typeface="Arial"/>
                <a:cs typeface="Arial"/>
                <a:sym typeface="Arial"/>
              </a:rPr>
              <a:t>Custom Distance Metrics: Used Euclidean distance to associate objects between frames. Optimized to match players and the ball accurately. </a:t>
            </a:r>
          </a:p>
          <a:p>
            <a:pPr marL="457189" indent="-457189" defTabSz="1219170">
              <a:buClr>
                <a:srgbClr val="FFFFFF"/>
              </a:buClr>
              <a:buFont typeface="Arial"/>
              <a:buAutoNum type="arabicPeriod"/>
            </a:pPr>
            <a:endParaRPr lang="en-US" sz="1867" kern="0" dirty="0">
              <a:solidFill>
                <a:srgbClr val="FFFFFF"/>
              </a:solidFill>
              <a:latin typeface="Arial"/>
              <a:cs typeface="Arial"/>
              <a:sym typeface="Arial"/>
            </a:endParaRPr>
          </a:p>
          <a:p>
            <a:pPr marL="457189" indent="-457189" defTabSz="1219170">
              <a:buClr>
                <a:srgbClr val="FFFFFF"/>
              </a:buClr>
              <a:buFont typeface="Arial"/>
              <a:buAutoNum type="arabicPeriod"/>
            </a:pPr>
            <a:r>
              <a:rPr lang="en-US" sz="1867" kern="0" dirty="0">
                <a:solidFill>
                  <a:srgbClr val="FFFFFF"/>
                </a:solidFill>
                <a:latin typeface="Arial"/>
                <a:cs typeface="Arial"/>
                <a:sym typeface="Arial"/>
              </a:rPr>
              <a:t> Re-identification (</a:t>
            </a:r>
            <a:r>
              <a:rPr lang="en-US" sz="1867" kern="0" dirty="0" err="1">
                <a:solidFill>
                  <a:srgbClr val="FFFFFF"/>
                </a:solidFill>
                <a:latin typeface="Arial"/>
                <a:cs typeface="Arial"/>
                <a:sym typeface="Arial"/>
              </a:rPr>
              <a:t>ReID</a:t>
            </a:r>
            <a:r>
              <a:rPr lang="en-US" sz="1867" kern="0" dirty="0">
                <a:solidFill>
                  <a:srgbClr val="FFFFFF"/>
                </a:solidFill>
                <a:latin typeface="Arial"/>
                <a:cs typeface="Arial"/>
                <a:sym typeface="Arial"/>
              </a:rPr>
              <a:t>): Re-associated objects after occlusions.</a:t>
            </a:r>
          </a:p>
          <a:p>
            <a:pPr marL="457189" indent="-457189" defTabSz="1219170">
              <a:buClr>
                <a:srgbClr val="FFFFFF"/>
              </a:buClr>
              <a:buFont typeface="Arial"/>
              <a:buAutoNum type="arabicPeriod"/>
            </a:pPr>
            <a:endParaRPr lang="en-US" sz="1867" kern="0" dirty="0">
              <a:solidFill>
                <a:srgbClr val="FFFFFF"/>
              </a:solidFill>
              <a:latin typeface="Arial"/>
              <a:cs typeface="Arial"/>
              <a:sym typeface="Arial"/>
            </a:endParaRPr>
          </a:p>
          <a:p>
            <a:pPr marL="457189" indent="-457189" defTabSz="1219170">
              <a:buClr>
                <a:srgbClr val="FFFFFF"/>
              </a:buClr>
              <a:buFont typeface="Arial"/>
              <a:buAutoNum type="arabicPeriod"/>
            </a:pPr>
            <a:r>
              <a:rPr lang="en-US" sz="1867" kern="0" dirty="0">
                <a:solidFill>
                  <a:srgbClr val="FFFFFF"/>
                </a:solidFill>
                <a:latin typeface="Arial"/>
                <a:cs typeface="Arial"/>
                <a:sym typeface="Arial"/>
              </a:rPr>
              <a:t> Kalman Filter: Predicted positions to handle occlusions and reduce jitter</a:t>
            </a:r>
            <a:r>
              <a:rPr lang="en-US" sz="1867" kern="0" dirty="0">
                <a:solidFill>
                  <a:srgbClr val="000000"/>
                </a:solidFill>
                <a:latin typeface="Arial"/>
                <a:cs typeface="Arial"/>
                <a:sym typeface="Arial"/>
              </a:rPr>
              <a: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48"/>
          <p:cNvSpPr txBox="1"/>
          <p:nvPr/>
        </p:nvSpPr>
        <p:spPr>
          <a:xfrm>
            <a:off x="1257300" y="785416"/>
            <a:ext cx="6572251" cy="697509"/>
          </a:xfrm>
          <a:prstGeom prst="rect">
            <a:avLst/>
          </a:prstGeom>
          <a:noFill/>
          <a:ln>
            <a:noFill/>
          </a:ln>
        </p:spPr>
        <p:txBody>
          <a:bodyPr spcFirstLastPara="1" wrap="square" lIns="121900" tIns="60933" rIns="121900" bIns="60933" anchor="t" anchorCtr="0">
            <a:spAutoFit/>
          </a:bodyPr>
          <a:lstStyle/>
          <a:p>
            <a:pPr defTabSz="1219170">
              <a:buClr>
                <a:srgbClr val="000000"/>
              </a:buClr>
            </a:pPr>
            <a:r>
              <a:rPr lang="en-US" sz="3733" b="1" kern="0" dirty="0">
                <a:solidFill>
                  <a:srgbClr val="FFFFFF"/>
                </a:solidFill>
                <a:latin typeface="Arial"/>
                <a:cs typeface="Arial"/>
                <a:sym typeface="Arial"/>
              </a:rPr>
              <a:t>Benefits</a:t>
            </a:r>
            <a:endParaRPr lang="da-DK" sz="2667" b="1" kern="0" dirty="0">
              <a:solidFill>
                <a:srgbClr val="FFFFFF"/>
              </a:solidFill>
              <a:latin typeface="Arial"/>
              <a:ea typeface="Arial"/>
              <a:cs typeface="Arial"/>
              <a:sym typeface="Arial"/>
            </a:endParaRPr>
          </a:p>
        </p:txBody>
      </p:sp>
      <p:sp>
        <p:nvSpPr>
          <p:cNvPr id="417" name="Google Shape;417;p48"/>
          <p:cNvSpPr txBox="1"/>
          <p:nvPr/>
        </p:nvSpPr>
        <p:spPr>
          <a:xfrm>
            <a:off x="1628776" y="1488003"/>
            <a:ext cx="8963024" cy="985023"/>
          </a:xfrm>
          <a:prstGeom prst="rect">
            <a:avLst/>
          </a:prstGeom>
          <a:noFill/>
          <a:ln>
            <a:noFill/>
          </a:ln>
        </p:spPr>
        <p:txBody>
          <a:bodyPr spcFirstLastPara="1" wrap="square" lIns="121900" tIns="60933" rIns="121900" bIns="60933" anchor="t" anchorCtr="0">
            <a:spAutoFit/>
          </a:bodyPr>
          <a:lstStyle/>
          <a:p>
            <a:pPr marL="380990" indent="-380990" defTabSz="1219170">
              <a:buClr>
                <a:srgbClr val="FFFFFF"/>
              </a:buClr>
              <a:buSzPts val="1400"/>
              <a:buFont typeface="Arial"/>
              <a:buChar char="•"/>
            </a:pPr>
            <a:r>
              <a:rPr lang="en-US" sz="1867" b="1" kern="0" dirty="0">
                <a:solidFill>
                  <a:srgbClr val="FFFFFF"/>
                </a:solidFill>
                <a:latin typeface="Arial"/>
                <a:ea typeface="Arial"/>
                <a:cs typeface="Arial"/>
                <a:sym typeface="Arial"/>
              </a:rPr>
              <a:t> </a:t>
            </a:r>
            <a:r>
              <a:rPr lang="en-US" sz="1867" kern="0" dirty="0">
                <a:solidFill>
                  <a:srgbClr val="FFFFFF"/>
                </a:solidFill>
                <a:latin typeface="Arial"/>
                <a:ea typeface="Arial"/>
                <a:cs typeface="Arial"/>
                <a:sym typeface="Arial"/>
              </a:rPr>
              <a:t>Reliable tracking for both players and the ball.</a:t>
            </a:r>
          </a:p>
          <a:p>
            <a:pPr defTabSz="1219170">
              <a:buClr>
                <a:srgbClr val="000000"/>
              </a:buClr>
            </a:pPr>
            <a:endParaRPr lang="en-US" sz="1867" kern="0" dirty="0">
              <a:solidFill>
                <a:srgbClr val="FFFFFF"/>
              </a:solidFill>
              <a:latin typeface="Arial"/>
              <a:ea typeface="Arial"/>
              <a:cs typeface="Arial"/>
              <a:sym typeface="Arial"/>
            </a:endParaRPr>
          </a:p>
          <a:p>
            <a:pPr marL="380990" indent="-380990" defTabSz="1219170">
              <a:buClr>
                <a:srgbClr val="FFFFFF"/>
              </a:buClr>
              <a:buSzPts val="1400"/>
              <a:buFont typeface="Arial"/>
              <a:buChar char="•"/>
            </a:pPr>
            <a:r>
              <a:rPr lang="en-US" sz="1867" kern="0" dirty="0">
                <a:solidFill>
                  <a:srgbClr val="FFFFFF"/>
                </a:solidFill>
                <a:latin typeface="Arial"/>
                <a:ea typeface="Arial"/>
                <a:cs typeface="Arial"/>
                <a:sym typeface="Arial"/>
              </a:rPr>
              <a:t> Improved accuracy and consistency, enabling detailed game analysis</a:t>
            </a:r>
            <a:r>
              <a:rPr lang="en-US" sz="1867" b="1" kern="0" dirty="0">
                <a:solidFill>
                  <a:srgbClr val="FFFFFF"/>
                </a:solidFill>
                <a:latin typeface="Arial"/>
                <a:ea typeface="Arial"/>
                <a:cs typeface="Arial"/>
                <a:sym typeface="Arial"/>
              </a:rPr>
              <a:t>.</a:t>
            </a:r>
            <a:endParaRPr sz="1867" kern="0" dirty="0">
              <a:solidFill>
                <a:srgbClr val="000000"/>
              </a:solidFill>
              <a:latin typeface="Arial"/>
              <a:cs typeface="Arial"/>
              <a:sym typeface="Arial"/>
            </a:endParaRPr>
          </a:p>
        </p:txBody>
      </p:sp>
      <p:pic>
        <p:nvPicPr>
          <p:cNvPr id="5" name="Picture 4">
            <a:extLst>
              <a:ext uri="{FF2B5EF4-FFF2-40B4-BE49-F238E27FC236}">
                <a16:creationId xmlns:a16="http://schemas.microsoft.com/office/drawing/2014/main" id="{AD1136BC-5238-9F0D-BEE1-70DD6EEFBD65}"/>
              </a:ext>
            </a:extLst>
          </p:cNvPr>
          <p:cNvPicPr>
            <a:picLocks noChangeAspect="1"/>
          </p:cNvPicPr>
          <p:nvPr/>
        </p:nvPicPr>
        <p:blipFill>
          <a:blip r:embed="rId3"/>
          <a:stretch>
            <a:fillRect/>
          </a:stretch>
        </p:blipFill>
        <p:spPr>
          <a:xfrm>
            <a:off x="6560311" y="3554540"/>
            <a:ext cx="5281680" cy="2970085"/>
          </a:xfrm>
          <a:prstGeom prst="rect">
            <a:avLst/>
          </a:prstGeom>
        </p:spPr>
      </p:pic>
      <p:pic>
        <p:nvPicPr>
          <p:cNvPr id="7" name="Picture 6">
            <a:extLst>
              <a:ext uri="{FF2B5EF4-FFF2-40B4-BE49-F238E27FC236}">
                <a16:creationId xmlns:a16="http://schemas.microsoft.com/office/drawing/2014/main" id="{142B6615-DA09-2CE4-8DA6-C9C53A1FC874}"/>
              </a:ext>
            </a:extLst>
          </p:cNvPr>
          <p:cNvPicPr>
            <a:picLocks noChangeAspect="1"/>
          </p:cNvPicPr>
          <p:nvPr/>
        </p:nvPicPr>
        <p:blipFill>
          <a:blip r:embed="rId4"/>
          <a:stretch>
            <a:fillRect/>
          </a:stretch>
        </p:blipFill>
        <p:spPr>
          <a:xfrm>
            <a:off x="857251" y="3542912"/>
            <a:ext cx="5238749" cy="2946797"/>
          </a:xfrm>
          <a:prstGeom prst="rect">
            <a:avLst/>
          </a:prstGeom>
        </p:spPr>
      </p:pic>
      <p:sp>
        <p:nvSpPr>
          <p:cNvPr id="8" name="TextBox 7">
            <a:extLst>
              <a:ext uri="{FF2B5EF4-FFF2-40B4-BE49-F238E27FC236}">
                <a16:creationId xmlns:a16="http://schemas.microsoft.com/office/drawing/2014/main" id="{C0E21251-DEF7-C746-9D6D-9620956CE91E}"/>
              </a:ext>
            </a:extLst>
          </p:cNvPr>
          <p:cNvSpPr txBox="1"/>
          <p:nvPr/>
        </p:nvSpPr>
        <p:spPr>
          <a:xfrm>
            <a:off x="1057276" y="2977596"/>
            <a:ext cx="3600449" cy="420564"/>
          </a:xfrm>
          <a:prstGeom prst="rect">
            <a:avLst/>
          </a:prstGeom>
          <a:noFill/>
        </p:spPr>
        <p:txBody>
          <a:bodyPr wrap="square" rtlCol="0">
            <a:spAutoFit/>
          </a:bodyPr>
          <a:lstStyle/>
          <a:p>
            <a:pPr defTabSz="1219170">
              <a:buClr>
                <a:srgbClr val="000000"/>
              </a:buClr>
            </a:pPr>
            <a:r>
              <a:rPr lang="en-US" sz="2133" b="1" kern="0" dirty="0">
                <a:solidFill>
                  <a:srgbClr val="FFFFFF"/>
                </a:solidFill>
                <a:latin typeface="Arial"/>
                <a:cs typeface="Arial"/>
                <a:sym typeface="Arial"/>
              </a:rPr>
              <a:t>YOLOV8 Detection output</a:t>
            </a:r>
          </a:p>
        </p:txBody>
      </p:sp>
      <p:sp>
        <p:nvSpPr>
          <p:cNvPr id="10" name="TextBox 9">
            <a:extLst>
              <a:ext uri="{FF2B5EF4-FFF2-40B4-BE49-F238E27FC236}">
                <a16:creationId xmlns:a16="http://schemas.microsoft.com/office/drawing/2014/main" id="{2A65B464-76FC-B67D-E909-AB02DEEACABE}"/>
              </a:ext>
            </a:extLst>
          </p:cNvPr>
          <p:cNvSpPr txBox="1"/>
          <p:nvPr/>
        </p:nvSpPr>
        <p:spPr>
          <a:xfrm>
            <a:off x="6867525" y="3098275"/>
            <a:ext cx="6572251" cy="415498"/>
          </a:xfrm>
          <a:prstGeom prst="rect">
            <a:avLst/>
          </a:prstGeom>
          <a:noFill/>
        </p:spPr>
        <p:txBody>
          <a:bodyPr wrap="square">
            <a:spAutoFit/>
          </a:bodyPr>
          <a:lstStyle/>
          <a:p>
            <a:pPr defTabSz="1219170">
              <a:buClr>
                <a:srgbClr val="000000"/>
              </a:buClr>
            </a:pPr>
            <a:r>
              <a:rPr lang="en-US" sz="2100" b="1" kern="0" dirty="0" err="1">
                <a:solidFill>
                  <a:srgbClr val="FFFFFF"/>
                </a:solidFill>
                <a:latin typeface="Arial"/>
                <a:cs typeface="Arial"/>
                <a:sym typeface="Arial"/>
              </a:rPr>
              <a:t>Norfair</a:t>
            </a:r>
            <a:r>
              <a:rPr lang="en-US" sz="2100" b="1" kern="0" dirty="0">
                <a:solidFill>
                  <a:srgbClr val="FFFFFF"/>
                </a:solidFill>
                <a:latin typeface="Arial"/>
                <a:cs typeface="Arial"/>
                <a:sym typeface="Arial"/>
              </a:rPr>
              <a:t> Tracking output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49"/>
          <p:cNvSpPr txBox="1">
            <a:spLocks noGrp="1"/>
          </p:cNvSpPr>
          <p:nvPr>
            <p:ph type="title"/>
          </p:nvPr>
        </p:nvSpPr>
        <p:spPr>
          <a:xfrm>
            <a:off x="2833000" y="2124853"/>
            <a:ext cx="6526000" cy="1304148"/>
          </a:xfrm>
          <a:prstGeom prst="rect">
            <a:avLst/>
          </a:prstGeom>
          <a:noFill/>
          <a:ln>
            <a:noFill/>
          </a:ln>
        </p:spPr>
        <p:txBody>
          <a:bodyPr spcFirstLastPara="1" wrap="square" lIns="121900" tIns="121900" rIns="121900" bIns="121900" anchor="b" anchorCtr="0">
            <a:noAutofit/>
          </a:bodyPr>
          <a:lstStyle/>
          <a:p>
            <a:r>
              <a:rPr lang="en"/>
              <a:t>Cluster</a:t>
            </a:r>
            <a:endParaRPr/>
          </a:p>
        </p:txBody>
      </p:sp>
      <p:grpSp>
        <p:nvGrpSpPr>
          <p:cNvPr id="424" name="Google Shape;424;p49"/>
          <p:cNvGrpSpPr/>
          <p:nvPr/>
        </p:nvGrpSpPr>
        <p:grpSpPr>
          <a:xfrm>
            <a:off x="10575620" y="530686"/>
            <a:ext cx="375929" cy="1458713"/>
            <a:chOff x="7256520" y="835200"/>
            <a:chExt cx="562320" cy="2181960"/>
          </a:xfrm>
        </p:grpSpPr>
        <p:sp>
          <p:nvSpPr>
            <p:cNvPr id="425" name="Google Shape;425;p49"/>
            <p:cNvSpPr/>
            <p:nvPr/>
          </p:nvSpPr>
          <p:spPr>
            <a:xfrm>
              <a:off x="7256520" y="2444400"/>
              <a:ext cx="562320" cy="572760"/>
            </a:xfrm>
            <a:custGeom>
              <a:avLst/>
              <a:gdLst/>
              <a:ahLst/>
              <a:cxnLst/>
              <a:rect l="l" t="t" r="r" b="b"/>
              <a:pathLst>
                <a:path w="1562" h="1591" extrusionOk="0">
                  <a:moveTo>
                    <a:pt x="295" y="0"/>
                  </a:moveTo>
                  <a:lnTo>
                    <a:pt x="0" y="301"/>
                  </a:lnTo>
                  <a:lnTo>
                    <a:pt x="486" y="796"/>
                  </a:lnTo>
                  <a:lnTo>
                    <a:pt x="0" y="1291"/>
                  </a:lnTo>
                  <a:lnTo>
                    <a:pt x="295" y="1591"/>
                  </a:lnTo>
                  <a:lnTo>
                    <a:pt x="781" y="1096"/>
                  </a:lnTo>
                  <a:lnTo>
                    <a:pt x="1267" y="1591"/>
                  </a:lnTo>
                  <a:lnTo>
                    <a:pt x="1562" y="1291"/>
                  </a:lnTo>
                  <a:lnTo>
                    <a:pt x="1076" y="796"/>
                  </a:lnTo>
                  <a:lnTo>
                    <a:pt x="1562" y="301"/>
                  </a:lnTo>
                  <a:lnTo>
                    <a:pt x="1267" y="0"/>
                  </a:lnTo>
                  <a:lnTo>
                    <a:pt x="781" y="496"/>
                  </a:lnTo>
                  <a:lnTo>
                    <a:pt x="295" y="0"/>
                  </a:lnTo>
                  <a:close/>
                </a:path>
              </a:pathLst>
            </a:custGeom>
            <a:solidFill>
              <a:schemeClr val="dk1"/>
            </a:solidFill>
            <a:ln>
              <a:noFill/>
            </a:ln>
          </p:spPr>
          <p:txBody>
            <a:bodyPr spcFirstLastPara="1" wrap="square" lIns="120000" tIns="60000" rIns="120000" bIns="60000" anchor="ctr" anchorCtr="1">
              <a:noAutofit/>
            </a:bodyPr>
            <a:lstStyle/>
            <a:p>
              <a:pPr defTabSz="1219170">
                <a:buClr>
                  <a:srgbClr val="000000"/>
                </a:buClr>
                <a:buSzPts val="1800"/>
              </a:pPr>
              <a:endParaRPr sz="2400" kern="0">
                <a:solidFill>
                  <a:srgbClr val="000000"/>
                </a:solidFill>
                <a:latin typeface="Arial"/>
                <a:ea typeface="Arial"/>
                <a:cs typeface="Arial"/>
                <a:sym typeface="Arial"/>
              </a:endParaRPr>
            </a:p>
          </p:txBody>
        </p:sp>
        <p:sp>
          <p:nvSpPr>
            <p:cNvPr id="426" name="Google Shape;426;p49"/>
            <p:cNvSpPr/>
            <p:nvPr/>
          </p:nvSpPr>
          <p:spPr>
            <a:xfrm>
              <a:off x="7256520" y="1639800"/>
              <a:ext cx="562320" cy="573120"/>
            </a:xfrm>
            <a:custGeom>
              <a:avLst/>
              <a:gdLst/>
              <a:ahLst/>
              <a:cxnLst/>
              <a:rect l="l" t="t" r="r" b="b"/>
              <a:pathLst>
                <a:path w="1562" h="1592" extrusionOk="0">
                  <a:moveTo>
                    <a:pt x="295" y="0"/>
                  </a:moveTo>
                  <a:lnTo>
                    <a:pt x="0" y="301"/>
                  </a:lnTo>
                  <a:lnTo>
                    <a:pt x="486" y="796"/>
                  </a:lnTo>
                  <a:lnTo>
                    <a:pt x="0" y="1291"/>
                  </a:lnTo>
                  <a:lnTo>
                    <a:pt x="295" y="1592"/>
                  </a:lnTo>
                  <a:lnTo>
                    <a:pt x="781" y="1097"/>
                  </a:lnTo>
                  <a:lnTo>
                    <a:pt x="1267" y="1592"/>
                  </a:lnTo>
                  <a:lnTo>
                    <a:pt x="1562" y="1291"/>
                  </a:lnTo>
                  <a:lnTo>
                    <a:pt x="1076" y="796"/>
                  </a:lnTo>
                  <a:lnTo>
                    <a:pt x="1562" y="301"/>
                  </a:lnTo>
                  <a:lnTo>
                    <a:pt x="1267" y="0"/>
                  </a:lnTo>
                  <a:lnTo>
                    <a:pt x="781" y="496"/>
                  </a:lnTo>
                  <a:lnTo>
                    <a:pt x="295" y="0"/>
                  </a:lnTo>
                  <a:close/>
                </a:path>
              </a:pathLst>
            </a:custGeom>
            <a:solidFill>
              <a:schemeClr val="dk1"/>
            </a:solidFill>
            <a:ln>
              <a:noFill/>
            </a:ln>
          </p:spPr>
          <p:txBody>
            <a:bodyPr spcFirstLastPara="1" wrap="square" lIns="120000" tIns="60000" rIns="120000" bIns="60000" anchor="ctr" anchorCtr="1">
              <a:noAutofit/>
            </a:bodyPr>
            <a:lstStyle/>
            <a:p>
              <a:pPr defTabSz="1219170">
                <a:buClr>
                  <a:srgbClr val="000000"/>
                </a:buClr>
                <a:buSzPts val="1800"/>
              </a:pPr>
              <a:endParaRPr sz="2400" kern="0">
                <a:solidFill>
                  <a:srgbClr val="000000"/>
                </a:solidFill>
                <a:latin typeface="Arial"/>
                <a:ea typeface="Arial"/>
                <a:cs typeface="Arial"/>
                <a:sym typeface="Arial"/>
              </a:endParaRPr>
            </a:p>
          </p:txBody>
        </p:sp>
        <p:sp>
          <p:nvSpPr>
            <p:cNvPr id="427" name="Google Shape;427;p49"/>
            <p:cNvSpPr/>
            <p:nvPr/>
          </p:nvSpPr>
          <p:spPr>
            <a:xfrm>
              <a:off x="7256520" y="835200"/>
              <a:ext cx="562320" cy="573120"/>
            </a:xfrm>
            <a:custGeom>
              <a:avLst/>
              <a:gdLst/>
              <a:ahLst/>
              <a:cxnLst/>
              <a:rect l="l" t="t" r="r" b="b"/>
              <a:pathLst>
                <a:path w="1562" h="1592" extrusionOk="0">
                  <a:moveTo>
                    <a:pt x="295" y="0"/>
                  </a:moveTo>
                  <a:lnTo>
                    <a:pt x="0" y="301"/>
                  </a:lnTo>
                  <a:lnTo>
                    <a:pt x="486" y="796"/>
                  </a:lnTo>
                  <a:lnTo>
                    <a:pt x="0" y="1291"/>
                  </a:lnTo>
                  <a:lnTo>
                    <a:pt x="295" y="1592"/>
                  </a:lnTo>
                  <a:lnTo>
                    <a:pt x="781" y="1097"/>
                  </a:lnTo>
                  <a:lnTo>
                    <a:pt x="1267" y="1592"/>
                  </a:lnTo>
                  <a:lnTo>
                    <a:pt x="1562" y="1291"/>
                  </a:lnTo>
                  <a:lnTo>
                    <a:pt x="1076" y="796"/>
                  </a:lnTo>
                  <a:lnTo>
                    <a:pt x="1562" y="301"/>
                  </a:lnTo>
                  <a:lnTo>
                    <a:pt x="1267" y="0"/>
                  </a:lnTo>
                  <a:lnTo>
                    <a:pt x="781" y="495"/>
                  </a:lnTo>
                  <a:lnTo>
                    <a:pt x="295" y="0"/>
                  </a:lnTo>
                  <a:close/>
                </a:path>
              </a:pathLst>
            </a:custGeom>
            <a:solidFill>
              <a:schemeClr val="dk1"/>
            </a:solidFill>
            <a:ln>
              <a:noFill/>
            </a:ln>
          </p:spPr>
          <p:txBody>
            <a:bodyPr spcFirstLastPara="1" wrap="square" lIns="120000" tIns="60000" rIns="120000" bIns="60000" anchor="ctr" anchorCtr="1">
              <a:noAutofit/>
            </a:bodyPr>
            <a:lstStyle/>
            <a:p>
              <a:pPr defTabSz="1219170">
                <a:buClr>
                  <a:srgbClr val="000000"/>
                </a:buClr>
                <a:buSzPts val="1800"/>
              </a:pPr>
              <a:endParaRPr sz="2400" kern="0">
                <a:solidFill>
                  <a:srgbClr val="000000"/>
                </a:solidFill>
                <a:latin typeface="Arial"/>
                <a:ea typeface="Arial"/>
                <a:cs typeface="Arial"/>
                <a:sym typeface="Arial"/>
              </a:endParaRPr>
            </a:p>
          </p:txBody>
        </p:sp>
      </p:grpSp>
      <p:cxnSp>
        <p:nvCxnSpPr>
          <p:cNvPr id="428" name="Google Shape;428;p49"/>
          <p:cNvCxnSpPr/>
          <p:nvPr/>
        </p:nvCxnSpPr>
        <p:spPr>
          <a:xfrm rot="10800000">
            <a:off x="2833000" y="4047451"/>
            <a:ext cx="8742400" cy="0"/>
          </a:xfrm>
          <a:prstGeom prst="straightConnector1">
            <a:avLst/>
          </a:prstGeom>
          <a:noFill/>
          <a:ln w="38100" cap="flat" cmpd="sng">
            <a:solidFill>
              <a:schemeClr val="dk1"/>
            </a:solidFill>
            <a:prstDash val="solid"/>
            <a:round/>
            <a:headEnd type="none" w="sm" len="sm"/>
            <a:tailEnd type="none" w="sm" len="sm"/>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0A0942A-3C9E-FCC3-B03B-050AE06FF573}"/>
              </a:ext>
            </a:extLst>
          </p:cNvPr>
          <p:cNvSpPr txBox="1"/>
          <p:nvPr/>
        </p:nvSpPr>
        <p:spPr>
          <a:xfrm>
            <a:off x="1740691" y="3179000"/>
            <a:ext cx="8620127" cy="2678234"/>
          </a:xfrm>
          <a:prstGeom prst="rect">
            <a:avLst/>
          </a:prstGeom>
          <a:noFill/>
        </p:spPr>
        <p:txBody>
          <a:bodyPr wrap="square">
            <a:spAutoFit/>
          </a:bodyPr>
          <a:lstStyle/>
          <a:p>
            <a:pPr defTabSz="1219170">
              <a:buClr>
                <a:srgbClr val="FFFFFF"/>
              </a:buClr>
              <a:buFont typeface="Arial" panose="020B0604020202020204" pitchFamily="34" charset="0"/>
              <a:buChar char="•"/>
            </a:pPr>
            <a:r>
              <a:rPr lang="en-US" sz="1867" kern="0" dirty="0">
                <a:solidFill>
                  <a:srgbClr val="FFFFFF"/>
                </a:solidFill>
                <a:latin typeface="Arial"/>
                <a:cs typeface="Arial"/>
                <a:sym typeface="Arial"/>
              </a:rPr>
              <a:t> Extract visual features from detected players in each frame.</a:t>
            </a:r>
          </a:p>
          <a:p>
            <a:pPr defTabSz="1219170">
              <a:buClr>
                <a:srgbClr val="FFFFFF"/>
              </a:buClr>
              <a:buFont typeface="Arial" panose="020B0604020202020204" pitchFamily="34" charset="0"/>
              <a:buChar char="•"/>
            </a:pPr>
            <a:endParaRPr lang="en-US" sz="1867" kern="0" dirty="0">
              <a:solidFill>
                <a:srgbClr val="FFFFFF"/>
              </a:solidFill>
              <a:latin typeface="Arial"/>
              <a:cs typeface="Arial"/>
              <a:sym typeface="Arial"/>
            </a:endParaRPr>
          </a:p>
          <a:p>
            <a:pPr defTabSz="1219170">
              <a:buClr>
                <a:srgbClr val="FFFFFF"/>
              </a:buClr>
              <a:buFont typeface="Arial" panose="020B0604020202020204" pitchFamily="34" charset="0"/>
              <a:buChar char="•"/>
            </a:pPr>
            <a:r>
              <a:rPr lang="en-US" sz="1867" kern="0" dirty="0">
                <a:solidFill>
                  <a:srgbClr val="FFFFFF"/>
                </a:solidFill>
                <a:latin typeface="Arial"/>
                <a:cs typeface="Arial"/>
                <a:sym typeface="Arial"/>
              </a:rPr>
              <a:t> Focus on dominant jersey colors.</a:t>
            </a:r>
          </a:p>
          <a:p>
            <a:pPr defTabSz="1219170">
              <a:buClr>
                <a:srgbClr val="FFFFFF"/>
              </a:buClr>
              <a:buFont typeface="Arial" panose="020B0604020202020204" pitchFamily="34" charset="0"/>
              <a:buChar char="•"/>
            </a:pPr>
            <a:endParaRPr lang="en-US" sz="1867" kern="0" dirty="0">
              <a:solidFill>
                <a:srgbClr val="FFFFFF"/>
              </a:solidFill>
              <a:latin typeface="Arial"/>
              <a:cs typeface="Arial"/>
              <a:sym typeface="Arial"/>
            </a:endParaRPr>
          </a:p>
          <a:p>
            <a:pPr defTabSz="1219170">
              <a:buClr>
                <a:srgbClr val="FFFFFF"/>
              </a:buClr>
              <a:buFont typeface="Arial" panose="020B0604020202020204" pitchFamily="34" charset="0"/>
              <a:buChar char="•"/>
            </a:pPr>
            <a:r>
              <a:rPr lang="en-US" sz="1867" kern="0" dirty="0">
                <a:solidFill>
                  <a:srgbClr val="FFFFFF"/>
                </a:solidFill>
                <a:latin typeface="Arial"/>
                <a:cs typeface="Arial"/>
                <a:sym typeface="Arial"/>
              </a:rPr>
              <a:t> Remove green field pixels via masking.</a:t>
            </a:r>
          </a:p>
          <a:p>
            <a:pPr defTabSz="1219170">
              <a:buClr>
                <a:srgbClr val="FFFFFF"/>
              </a:buClr>
              <a:buFont typeface="Arial" panose="020B0604020202020204" pitchFamily="34" charset="0"/>
              <a:buChar char="•"/>
            </a:pPr>
            <a:endParaRPr lang="en-US" sz="1867" kern="0" dirty="0">
              <a:solidFill>
                <a:srgbClr val="FFFFFF"/>
              </a:solidFill>
              <a:latin typeface="Arial"/>
              <a:cs typeface="Arial"/>
              <a:sym typeface="Arial"/>
            </a:endParaRPr>
          </a:p>
          <a:p>
            <a:pPr defTabSz="1219170">
              <a:buClr>
                <a:srgbClr val="FFFFFF"/>
              </a:buClr>
              <a:buFont typeface="Arial" panose="020B0604020202020204" pitchFamily="34" charset="0"/>
              <a:buChar char="•"/>
            </a:pPr>
            <a:r>
              <a:rPr lang="en-US" sz="1867" kern="0" dirty="0">
                <a:solidFill>
                  <a:srgbClr val="FFFFFF"/>
                </a:solidFill>
                <a:latin typeface="Arial"/>
                <a:cs typeface="Arial"/>
                <a:sym typeface="Arial"/>
              </a:rPr>
              <a:t> Use </a:t>
            </a:r>
            <a:r>
              <a:rPr lang="en-US" sz="1867" kern="0" dirty="0" err="1">
                <a:solidFill>
                  <a:srgbClr val="FFFFFF"/>
                </a:solidFill>
                <a:latin typeface="Arial"/>
                <a:cs typeface="Arial"/>
                <a:sym typeface="Arial"/>
              </a:rPr>
              <a:t>MiniBatchKMeans</a:t>
            </a:r>
            <a:r>
              <a:rPr lang="en-US" sz="1867" kern="0" dirty="0">
                <a:solidFill>
                  <a:srgbClr val="FFFFFF"/>
                </a:solidFill>
                <a:latin typeface="Arial"/>
                <a:cs typeface="Arial"/>
                <a:sym typeface="Arial"/>
              </a:rPr>
              <a:t> to find dominant non-green colors.</a:t>
            </a:r>
          </a:p>
          <a:p>
            <a:pPr defTabSz="1219170">
              <a:buClr>
                <a:srgbClr val="FFFFFF"/>
              </a:buClr>
              <a:buFont typeface="Arial" panose="020B0604020202020204" pitchFamily="34" charset="0"/>
              <a:buChar char="•"/>
            </a:pPr>
            <a:endParaRPr lang="en-US" sz="1867" kern="0" dirty="0">
              <a:solidFill>
                <a:srgbClr val="FFFFFF"/>
              </a:solidFill>
              <a:latin typeface="Arial"/>
              <a:cs typeface="Arial"/>
              <a:sym typeface="Arial"/>
            </a:endParaRPr>
          </a:p>
          <a:p>
            <a:pPr defTabSz="1219170">
              <a:buClr>
                <a:srgbClr val="FFFFFF"/>
              </a:buClr>
              <a:buFont typeface="Arial" panose="020B0604020202020204" pitchFamily="34" charset="0"/>
              <a:buChar char="•"/>
            </a:pPr>
            <a:r>
              <a:rPr lang="en-US" sz="1867" kern="0" dirty="0">
                <a:solidFill>
                  <a:srgbClr val="FFFFFF"/>
                </a:solidFill>
                <a:latin typeface="Arial"/>
                <a:cs typeface="Arial"/>
                <a:sym typeface="Arial"/>
              </a:rPr>
              <a:t> Convert dominant colors into flattened feature vectors.</a:t>
            </a:r>
          </a:p>
        </p:txBody>
      </p:sp>
      <p:sp>
        <p:nvSpPr>
          <p:cNvPr id="10" name="TextBox 9">
            <a:extLst>
              <a:ext uri="{FF2B5EF4-FFF2-40B4-BE49-F238E27FC236}">
                <a16:creationId xmlns:a16="http://schemas.microsoft.com/office/drawing/2014/main" id="{BC14ABAA-2A5C-F2FF-79D0-40AC64B2F318}"/>
              </a:ext>
            </a:extLst>
          </p:cNvPr>
          <p:cNvSpPr txBox="1"/>
          <p:nvPr/>
        </p:nvSpPr>
        <p:spPr>
          <a:xfrm>
            <a:off x="1395410" y="2624832"/>
            <a:ext cx="6896100" cy="379656"/>
          </a:xfrm>
          <a:prstGeom prst="rect">
            <a:avLst/>
          </a:prstGeom>
          <a:noFill/>
        </p:spPr>
        <p:txBody>
          <a:bodyPr wrap="square">
            <a:spAutoFit/>
          </a:bodyPr>
          <a:lstStyle/>
          <a:p>
            <a:pPr defTabSz="1219170">
              <a:buClr>
                <a:srgbClr val="000000"/>
              </a:buClr>
            </a:pPr>
            <a:r>
              <a:rPr lang="en-US" sz="1867" b="1" kern="0" dirty="0">
                <a:solidFill>
                  <a:srgbClr val="FFFFFF"/>
                </a:solidFill>
                <a:latin typeface="Arial"/>
                <a:cs typeface="Arial"/>
                <a:sym typeface="Arial"/>
              </a:rPr>
              <a:t> Feature Extraction</a:t>
            </a:r>
          </a:p>
        </p:txBody>
      </p:sp>
      <p:sp>
        <p:nvSpPr>
          <p:cNvPr id="2" name="TextBox 1">
            <a:extLst>
              <a:ext uri="{FF2B5EF4-FFF2-40B4-BE49-F238E27FC236}">
                <a16:creationId xmlns:a16="http://schemas.microsoft.com/office/drawing/2014/main" id="{1AAF49AE-7651-EB6F-C2F2-E362D08598EC}"/>
              </a:ext>
            </a:extLst>
          </p:cNvPr>
          <p:cNvSpPr txBox="1"/>
          <p:nvPr/>
        </p:nvSpPr>
        <p:spPr>
          <a:xfrm>
            <a:off x="1395409" y="860293"/>
            <a:ext cx="6572251" cy="379656"/>
          </a:xfrm>
          <a:prstGeom prst="rect">
            <a:avLst/>
          </a:prstGeom>
          <a:noFill/>
        </p:spPr>
        <p:txBody>
          <a:bodyPr wrap="square">
            <a:spAutoFit/>
          </a:bodyPr>
          <a:lstStyle/>
          <a:p>
            <a:pPr defTabSz="1219170">
              <a:buClr>
                <a:srgbClr val="000000"/>
              </a:buClr>
            </a:pPr>
            <a:r>
              <a:rPr lang="en-US" sz="1867" b="1" kern="0" dirty="0">
                <a:solidFill>
                  <a:srgbClr val="FFFFFF"/>
                </a:solidFill>
                <a:latin typeface="Arial"/>
                <a:cs typeface="Arial"/>
                <a:sym typeface="Arial"/>
              </a:rPr>
              <a:t> Clustering Architecture for Team Identification</a:t>
            </a:r>
          </a:p>
        </p:txBody>
      </p:sp>
      <p:sp>
        <p:nvSpPr>
          <p:cNvPr id="4" name="TextBox 3">
            <a:extLst>
              <a:ext uri="{FF2B5EF4-FFF2-40B4-BE49-F238E27FC236}">
                <a16:creationId xmlns:a16="http://schemas.microsoft.com/office/drawing/2014/main" id="{3CF7E466-C724-73F2-0319-4799D7E0A579}"/>
              </a:ext>
            </a:extLst>
          </p:cNvPr>
          <p:cNvSpPr txBox="1"/>
          <p:nvPr/>
        </p:nvSpPr>
        <p:spPr>
          <a:xfrm>
            <a:off x="1740691" y="1385584"/>
            <a:ext cx="8242295" cy="954300"/>
          </a:xfrm>
          <a:prstGeom prst="rect">
            <a:avLst/>
          </a:prstGeom>
          <a:noFill/>
        </p:spPr>
        <p:txBody>
          <a:bodyPr wrap="square">
            <a:spAutoFit/>
          </a:bodyPr>
          <a:lstStyle/>
          <a:p>
            <a:pPr defTabSz="1219170">
              <a:buClr>
                <a:srgbClr val="FFFFFF"/>
              </a:buClr>
            </a:pPr>
            <a:r>
              <a:rPr lang="en-US" sz="1867" kern="0" dirty="0">
                <a:solidFill>
                  <a:srgbClr val="FFFFFF"/>
                </a:solidFill>
                <a:latin typeface="Arial"/>
                <a:cs typeface="Arial"/>
                <a:sym typeface="Arial"/>
              </a:rPr>
              <a:t>Automatically group players into their respective teams using jersey colors—no manual setup required. This allows the system to adapt to different matches with varying uniforms.</a:t>
            </a:r>
          </a:p>
        </p:txBody>
      </p:sp>
    </p:spTree>
    <p:extLst>
      <p:ext uri="{BB962C8B-B14F-4D97-AF65-F5344CB8AC3E}">
        <p14:creationId xmlns:p14="http://schemas.microsoft.com/office/powerpoint/2010/main" val="10935017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9FD47-4A81-A2D6-CB48-608FFA7DA30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2CD1D04-F859-ACBC-0625-44A28FAB92C3}"/>
              </a:ext>
            </a:extLst>
          </p:cNvPr>
          <p:cNvSpPr txBox="1"/>
          <p:nvPr/>
        </p:nvSpPr>
        <p:spPr>
          <a:xfrm>
            <a:off x="1395409" y="482772"/>
            <a:ext cx="6572251" cy="379656"/>
          </a:xfrm>
          <a:prstGeom prst="rect">
            <a:avLst/>
          </a:prstGeom>
          <a:noFill/>
        </p:spPr>
        <p:txBody>
          <a:bodyPr wrap="square">
            <a:spAutoFit/>
          </a:bodyPr>
          <a:lstStyle/>
          <a:p>
            <a:pPr defTabSz="1219170">
              <a:buClr>
                <a:srgbClr val="000000"/>
              </a:buClr>
            </a:pPr>
            <a:r>
              <a:rPr lang="en-US" sz="1867" b="1" kern="0" dirty="0">
                <a:solidFill>
                  <a:srgbClr val="FFFFFF"/>
                </a:solidFill>
                <a:latin typeface="Arial"/>
                <a:cs typeface="Arial"/>
                <a:sym typeface="Arial"/>
              </a:rPr>
              <a:t>Removing Green Field Pixels</a:t>
            </a:r>
          </a:p>
        </p:txBody>
      </p:sp>
      <p:sp>
        <p:nvSpPr>
          <p:cNvPr id="4" name="TextBox 3">
            <a:extLst>
              <a:ext uri="{FF2B5EF4-FFF2-40B4-BE49-F238E27FC236}">
                <a16:creationId xmlns:a16="http://schemas.microsoft.com/office/drawing/2014/main" id="{4807F65F-C381-09FC-4E8B-3F5B2FC1C982}"/>
              </a:ext>
            </a:extLst>
          </p:cNvPr>
          <p:cNvSpPr txBox="1"/>
          <p:nvPr/>
        </p:nvSpPr>
        <p:spPr>
          <a:xfrm>
            <a:off x="1626391" y="893141"/>
            <a:ext cx="7758117" cy="1241622"/>
          </a:xfrm>
          <a:prstGeom prst="rect">
            <a:avLst/>
          </a:prstGeom>
          <a:noFill/>
        </p:spPr>
        <p:txBody>
          <a:bodyPr wrap="square">
            <a:spAutoFit/>
          </a:bodyPr>
          <a:lstStyle/>
          <a:p>
            <a:pPr marL="380990" indent="-380990" defTabSz="1219170">
              <a:buClr>
                <a:srgbClr val="FFFFFF"/>
              </a:buClr>
              <a:buFont typeface="Arial" panose="020B0604020202020204" pitchFamily="34" charset="0"/>
              <a:buChar char="•"/>
            </a:pPr>
            <a:r>
              <a:rPr lang="en-US" sz="1867" kern="0" dirty="0">
                <a:solidFill>
                  <a:srgbClr val="FFFFFF"/>
                </a:solidFill>
                <a:latin typeface="Arial"/>
                <a:cs typeface="Arial"/>
                <a:sym typeface="Arial"/>
              </a:rPr>
              <a:t>Use HSV masking to remove green field areas.</a:t>
            </a:r>
          </a:p>
          <a:p>
            <a:pPr marL="380990" indent="-380990" defTabSz="1219170">
              <a:buClr>
                <a:srgbClr val="FFFFFF"/>
              </a:buClr>
              <a:buFont typeface="Arial" panose="020B0604020202020204" pitchFamily="34" charset="0"/>
              <a:buChar char="•"/>
            </a:pPr>
            <a:r>
              <a:rPr lang="en-US" sz="1867" kern="0" dirty="0">
                <a:solidFill>
                  <a:srgbClr val="FFFFFF"/>
                </a:solidFill>
                <a:latin typeface="Arial"/>
                <a:cs typeface="Arial"/>
                <a:sym typeface="Arial"/>
              </a:rPr>
              <a:t>Apply morphological operations (e.g., erosion, dilation) to clean the mask.</a:t>
            </a:r>
          </a:p>
          <a:p>
            <a:pPr marL="380990" indent="-380990" defTabSz="1219170">
              <a:buClr>
                <a:srgbClr val="FFFFFF"/>
              </a:buClr>
              <a:buFont typeface="Arial" panose="020B0604020202020204" pitchFamily="34" charset="0"/>
              <a:buChar char="•"/>
            </a:pPr>
            <a:r>
              <a:rPr lang="en-US" sz="1867" kern="0" dirty="0">
                <a:solidFill>
                  <a:srgbClr val="FFFFFF"/>
                </a:solidFill>
                <a:latin typeface="Arial"/>
                <a:cs typeface="Arial"/>
                <a:sym typeface="Arial"/>
              </a:rPr>
              <a:t>Ensures only jersey colors are clustered</a:t>
            </a:r>
          </a:p>
        </p:txBody>
      </p:sp>
      <p:pic>
        <p:nvPicPr>
          <p:cNvPr id="6" name="Picture 5">
            <a:extLst>
              <a:ext uri="{FF2B5EF4-FFF2-40B4-BE49-F238E27FC236}">
                <a16:creationId xmlns:a16="http://schemas.microsoft.com/office/drawing/2014/main" id="{3D4D2B85-3CB2-5E10-89D9-2EEF90D8B726}"/>
              </a:ext>
            </a:extLst>
          </p:cNvPr>
          <p:cNvPicPr>
            <a:picLocks noChangeAspect="1"/>
          </p:cNvPicPr>
          <p:nvPr/>
        </p:nvPicPr>
        <p:blipFill>
          <a:blip r:embed="rId2"/>
          <a:stretch>
            <a:fillRect/>
          </a:stretch>
        </p:blipFill>
        <p:spPr>
          <a:xfrm>
            <a:off x="6415784" y="2615052"/>
            <a:ext cx="5042402" cy="3930372"/>
          </a:xfrm>
          <a:prstGeom prst="rect">
            <a:avLst/>
          </a:prstGeom>
        </p:spPr>
      </p:pic>
      <p:pic>
        <p:nvPicPr>
          <p:cNvPr id="9" name="Picture 8">
            <a:extLst>
              <a:ext uri="{FF2B5EF4-FFF2-40B4-BE49-F238E27FC236}">
                <a16:creationId xmlns:a16="http://schemas.microsoft.com/office/drawing/2014/main" id="{818A6ED0-BA94-D646-1082-4252567E3E9B}"/>
              </a:ext>
            </a:extLst>
          </p:cNvPr>
          <p:cNvPicPr>
            <a:picLocks noChangeAspect="1"/>
          </p:cNvPicPr>
          <p:nvPr/>
        </p:nvPicPr>
        <p:blipFill>
          <a:blip r:embed="rId3"/>
          <a:stretch>
            <a:fillRect/>
          </a:stretch>
        </p:blipFill>
        <p:spPr>
          <a:xfrm>
            <a:off x="0" y="2637722"/>
            <a:ext cx="6237384" cy="3885032"/>
          </a:xfrm>
          <a:prstGeom prst="rect">
            <a:avLst/>
          </a:prstGeom>
        </p:spPr>
      </p:pic>
    </p:spTree>
    <p:extLst>
      <p:ext uri="{BB962C8B-B14F-4D97-AF65-F5344CB8AC3E}">
        <p14:creationId xmlns:p14="http://schemas.microsoft.com/office/powerpoint/2010/main" val="27347597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4BE611-53AF-7CE5-9344-30AC0A1BA725}"/>
              </a:ext>
            </a:extLst>
          </p:cNvPr>
          <p:cNvSpPr txBox="1"/>
          <p:nvPr/>
        </p:nvSpPr>
        <p:spPr>
          <a:xfrm>
            <a:off x="1375250" y="3144186"/>
            <a:ext cx="10512223" cy="2243050"/>
          </a:xfrm>
          <a:prstGeom prst="rect">
            <a:avLst/>
          </a:prstGeom>
          <a:noFill/>
        </p:spPr>
        <p:txBody>
          <a:bodyPr wrap="square">
            <a:spAutoFit/>
          </a:bodyPr>
          <a:lstStyle/>
          <a:p>
            <a:pPr marL="243834" indent="243834" defTabSz="1219170">
              <a:lnSpc>
                <a:spcPct val="95000"/>
              </a:lnSpc>
              <a:spcAft>
                <a:spcPts val="800"/>
              </a:spcAft>
              <a:buClr>
                <a:srgbClr val="000000"/>
              </a:buClr>
              <a:tabLst>
                <a:tab pos="243834" algn="l"/>
              </a:tabLst>
            </a:pPr>
            <a:r>
              <a:rPr lang="en-US" sz="1867" b="1" kern="0" spc="-7" dirty="0">
                <a:solidFill>
                  <a:srgbClr val="FFFFFF"/>
                </a:solidFill>
                <a:latin typeface="Arial"/>
                <a:ea typeface="SimSun" panose="02010600030101010101" pitchFamily="2" charset="-122"/>
                <a:cs typeface="Arial"/>
                <a:sym typeface="Arial"/>
              </a:rPr>
              <a:t>To handle the heavy computation: </a:t>
            </a:r>
          </a:p>
          <a:p>
            <a:pPr marL="243834" indent="243834" defTabSz="1219170">
              <a:lnSpc>
                <a:spcPct val="95000"/>
              </a:lnSpc>
              <a:spcAft>
                <a:spcPts val="800"/>
              </a:spcAft>
              <a:buClr>
                <a:srgbClr val="000000"/>
              </a:buClr>
              <a:tabLst>
                <a:tab pos="243834" algn="l"/>
              </a:tabLst>
            </a:pPr>
            <a:r>
              <a:rPr lang="en-US" sz="1867" kern="0" spc="-7" dirty="0">
                <a:solidFill>
                  <a:srgbClr val="FFFFFF"/>
                </a:solidFill>
                <a:latin typeface="Arial"/>
                <a:ea typeface="SimSun" panose="02010600030101010101" pitchFamily="2" charset="-122"/>
                <a:cs typeface="Arial"/>
                <a:sym typeface="Arial"/>
              </a:rPr>
              <a:t>Parallel processing using </a:t>
            </a:r>
            <a:r>
              <a:rPr lang="en-US" sz="1867" kern="0" spc="-7" dirty="0" err="1">
                <a:solidFill>
                  <a:srgbClr val="FFFFFF"/>
                </a:solidFill>
                <a:latin typeface="Arial"/>
                <a:ea typeface="SimSun" panose="02010600030101010101" pitchFamily="2" charset="-122"/>
                <a:cs typeface="Arial"/>
                <a:sym typeface="Arial"/>
              </a:rPr>
              <a:t>ThreadPoolExecutor</a:t>
            </a:r>
            <a:r>
              <a:rPr lang="en-US" sz="1867" kern="0" spc="-7" dirty="0">
                <a:solidFill>
                  <a:srgbClr val="FFFFFF"/>
                </a:solidFill>
                <a:latin typeface="Arial"/>
                <a:ea typeface="SimSun" panose="02010600030101010101" pitchFamily="2" charset="-122"/>
                <a:cs typeface="Arial"/>
                <a:sym typeface="Arial"/>
              </a:rPr>
              <a:t> accelerated color extraction and clustering.</a:t>
            </a:r>
          </a:p>
          <a:p>
            <a:pPr marL="243834" lvl="7" indent="243834" defTabSz="1219170">
              <a:lnSpc>
                <a:spcPct val="95000"/>
              </a:lnSpc>
              <a:spcAft>
                <a:spcPts val="800"/>
              </a:spcAft>
              <a:buClr>
                <a:srgbClr val="000000"/>
              </a:buClr>
              <a:tabLst>
                <a:tab pos="243834" algn="l"/>
              </a:tabLst>
            </a:pPr>
            <a:r>
              <a:rPr lang="en-US" sz="1867" kern="0" spc="-7" dirty="0">
                <a:solidFill>
                  <a:srgbClr val="FFFFFF"/>
                </a:solidFill>
                <a:latin typeface="Arial"/>
                <a:ea typeface="SimSun" panose="02010600030101010101" pitchFamily="2" charset="-122"/>
                <a:cs typeface="Arial"/>
                <a:sym typeface="Arial"/>
              </a:rPr>
              <a:t>• Visualization tools were built using OpenCV and Matplotlib to:</a:t>
            </a:r>
          </a:p>
          <a:p>
            <a:pPr marL="243834" lvl="8" indent="243834" defTabSz="1219170">
              <a:lnSpc>
                <a:spcPct val="95000"/>
              </a:lnSpc>
              <a:spcAft>
                <a:spcPts val="800"/>
              </a:spcAft>
              <a:buClr>
                <a:srgbClr val="000000"/>
              </a:buClr>
              <a:tabLst>
                <a:tab pos="243834" algn="l"/>
              </a:tabLst>
            </a:pPr>
            <a:r>
              <a:rPr lang="en-US" sz="1867" kern="0" spc="-7" dirty="0">
                <a:solidFill>
                  <a:srgbClr val="FFFFFF"/>
                </a:solidFill>
                <a:latin typeface="Arial"/>
                <a:ea typeface="SimSun" panose="02010600030101010101" pitchFamily="2" charset="-122"/>
                <a:cs typeface="Arial"/>
                <a:sym typeface="Arial"/>
              </a:rPr>
              <a:t>	Display original and masked frames</a:t>
            </a:r>
          </a:p>
          <a:p>
            <a:pPr marL="243834" lvl="8" indent="243834" defTabSz="1219170">
              <a:lnSpc>
                <a:spcPct val="95000"/>
              </a:lnSpc>
              <a:spcAft>
                <a:spcPts val="800"/>
              </a:spcAft>
              <a:buClr>
                <a:srgbClr val="000000"/>
              </a:buClr>
              <a:tabLst>
                <a:tab pos="243834" algn="l"/>
              </a:tabLst>
            </a:pPr>
            <a:r>
              <a:rPr lang="en-US" sz="1867" kern="0" spc="-7" dirty="0">
                <a:solidFill>
                  <a:srgbClr val="FFFFFF"/>
                </a:solidFill>
                <a:latin typeface="Arial"/>
                <a:ea typeface="SimSun" panose="02010600030101010101" pitchFamily="2" charset="-122"/>
                <a:cs typeface="Arial"/>
                <a:sym typeface="Arial"/>
              </a:rPr>
              <a:t>	Show extracted dominant colors</a:t>
            </a:r>
          </a:p>
          <a:p>
            <a:pPr marL="243834" lvl="8" indent="243834" defTabSz="1219170">
              <a:lnSpc>
                <a:spcPct val="95000"/>
              </a:lnSpc>
              <a:spcAft>
                <a:spcPts val="800"/>
              </a:spcAft>
              <a:buClr>
                <a:srgbClr val="000000"/>
              </a:buClr>
              <a:tabLst>
                <a:tab pos="243834" algn="l"/>
              </a:tabLst>
            </a:pPr>
            <a:r>
              <a:rPr lang="en-US" sz="1867" kern="0" spc="-7" dirty="0">
                <a:solidFill>
                  <a:srgbClr val="FFFFFF"/>
                </a:solidFill>
                <a:latin typeface="Arial"/>
                <a:ea typeface="SimSun" panose="02010600030101010101" pitchFamily="2" charset="-122"/>
                <a:cs typeface="Arial"/>
                <a:sym typeface="Arial"/>
              </a:rPr>
              <a:t>	Assist in debugging and evaluation</a:t>
            </a:r>
          </a:p>
        </p:txBody>
      </p:sp>
      <p:sp>
        <p:nvSpPr>
          <p:cNvPr id="7" name="TextBox 6">
            <a:extLst>
              <a:ext uri="{FF2B5EF4-FFF2-40B4-BE49-F238E27FC236}">
                <a16:creationId xmlns:a16="http://schemas.microsoft.com/office/drawing/2014/main" id="{DEF0F4A6-30A8-4FA0-A4D2-F9E6F93CD703}"/>
              </a:ext>
            </a:extLst>
          </p:cNvPr>
          <p:cNvSpPr txBox="1"/>
          <p:nvPr/>
        </p:nvSpPr>
        <p:spPr>
          <a:xfrm>
            <a:off x="1375250" y="1735431"/>
            <a:ext cx="8620127" cy="954300"/>
          </a:xfrm>
          <a:prstGeom prst="rect">
            <a:avLst/>
          </a:prstGeom>
          <a:noFill/>
        </p:spPr>
        <p:txBody>
          <a:bodyPr wrap="square">
            <a:spAutoFit/>
          </a:bodyPr>
          <a:lstStyle/>
          <a:p>
            <a:pPr marL="0" lvl="3" defTabSz="1219170">
              <a:buClr>
                <a:srgbClr val="FFFFFF"/>
              </a:buClr>
              <a:buFont typeface="Arial" panose="020B0604020202020204" pitchFamily="34" charset="0"/>
              <a:buChar char="•"/>
            </a:pPr>
            <a:r>
              <a:rPr lang="en-US" sz="1867" kern="0" dirty="0">
                <a:solidFill>
                  <a:srgbClr val="FFFFFF"/>
                </a:solidFill>
                <a:latin typeface="Arial"/>
                <a:cs typeface="Arial"/>
                <a:sym typeface="Arial"/>
              </a:rPr>
              <a:t>    Single-frame analysis is unreliable (lighting, angles, overlaps).</a:t>
            </a:r>
          </a:p>
          <a:p>
            <a:pPr marL="0" lvl="3" defTabSz="1219170">
              <a:buClr>
                <a:srgbClr val="FFFFFF"/>
              </a:buClr>
              <a:buFont typeface="Arial" panose="020B0604020202020204" pitchFamily="34" charset="0"/>
              <a:buChar char="•"/>
            </a:pPr>
            <a:r>
              <a:rPr lang="en-US" sz="1867" kern="0" dirty="0">
                <a:solidFill>
                  <a:srgbClr val="FFFFFF"/>
                </a:solidFill>
                <a:latin typeface="Arial"/>
                <a:cs typeface="Arial"/>
                <a:sym typeface="Arial"/>
              </a:rPr>
              <a:t>    Aggregate features over several frames for better accuracy.</a:t>
            </a:r>
          </a:p>
          <a:p>
            <a:pPr marL="0" lvl="3" defTabSz="1219170">
              <a:buClr>
                <a:srgbClr val="FFFFFF"/>
              </a:buClr>
              <a:buFont typeface="Arial" panose="020B0604020202020204" pitchFamily="34" charset="0"/>
              <a:buChar char="•"/>
            </a:pPr>
            <a:r>
              <a:rPr lang="en-US" sz="1867" kern="0" dirty="0">
                <a:solidFill>
                  <a:srgbClr val="FFFFFF"/>
                </a:solidFill>
                <a:latin typeface="Arial"/>
                <a:cs typeface="Arial"/>
                <a:sym typeface="Arial"/>
              </a:rPr>
              <a:t>    Captures a stable visual representation of each player.</a:t>
            </a:r>
          </a:p>
        </p:txBody>
      </p:sp>
      <p:sp>
        <p:nvSpPr>
          <p:cNvPr id="9" name="TextBox 8">
            <a:extLst>
              <a:ext uri="{FF2B5EF4-FFF2-40B4-BE49-F238E27FC236}">
                <a16:creationId xmlns:a16="http://schemas.microsoft.com/office/drawing/2014/main" id="{0B6CDFA6-A554-BA3C-7B97-9FBA302E0F1A}"/>
              </a:ext>
            </a:extLst>
          </p:cNvPr>
          <p:cNvSpPr txBox="1"/>
          <p:nvPr/>
        </p:nvSpPr>
        <p:spPr>
          <a:xfrm>
            <a:off x="1375250" y="938720"/>
            <a:ext cx="6896100" cy="379656"/>
          </a:xfrm>
          <a:prstGeom prst="rect">
            <a:avLst/>
          </a:prstGeom>
          <a:noFill/>
        </p:spPr>
        <p:txBody>
          <a:bodyPr wrap="square">
            <a:spAutoFit/>
          </a:bodyPr>
          <a:lstStyle/>
          <a:p>
            <a:pPr defTabSz="1219170">
              <a:buClr>
                <a:srgbClr val="000000"/>
              </a:buClr>
            </a:pPr>
            <a:r>
              <a:rPr lang="en-US" sz="1867" b="1" kern="0" dirty="0">
                <a:solidFill>
                  <a:srgbClr val="FFFFFF"/>
                </a:solidFill>
                <a:latin typeface="Arial"/>
                <a:cs typeface="Arial"/>
                <a:sym typeface="Arial"/>
              </a:rPr>
              <a:t>Multi-Frame Clustering</a:t>
            </a:r>
          </a:p>
        </p:txBody>
      </p:sp>
    </p:spTree>
    <p:extLst>
      <p:ext uri="{BB962C8B-B14F-4D97-AF65-F5344CB8AC3E}">
        <p14:creationId xmlns:p14="http://schemas.microsoft.com/office/powerpoint/2010/main" val="3906239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8"/>
          <p:cNvSpPr txBox="1">
            <a:spLocks noGrp="1"/>
          </p:cNvSpPr>
          <p:nvPr>
            <p:ph type="title"/>
          </p:nvPr>
        </p:nvSpPr>
        <p:spPr>
          <a:xfrm>
            <a:off x="960000" y="593367"/>
            <a:ext cx="10272000" cy="763600"/>
          </a:xfrm>
          <a:prstGeom prst="rect">
            <a:avLst/>
          </a:prstGeom>
          <a:noFill/>
          <a:ln>
            <a:noFill/>
          </a:ln>
        </p:spPr>
        <p:txBody>
          <a:bodyPr spcFirstLastPara="1" wrap="square" lIns="121900" tIns="121900" rIns="121900" bIns="121900" anchor="t" anchorCtr="0">
            <a:noAutofit/>
          </a:bodyPr>
          <a:lstStyle/>
          <a:p>
            <a:r>
              <a:rPr lang="en"/>
              <a:t>Table of contents</a:t>
            </a:r>
            <a:endParaRPr/>
          </a:p>
        </p:txBody>
      </p:sp>
      <p:sp>
        <p:nvSpPr>
          <p:cNvPr id="198" name="Google Shape;198;p28"/>
          <p:cNvSpPr txBox="1">
            <a:spLocks noGrp="1"/>
          </p:cNvSpPr>
          <p:nvPr>
            <p:ph type="title" idx="5"/>
          </p:nvPr>
        </p:nvSpPr>
        <p:spPr>
          <a:xfrm>
            <a:off x="960000" y="1912681"/>
            <a:ext cx="596952" cy="468859"/>
          </a:xfrm>
          <a:prstGeom prst="rect">
            <a:avLst/>
          </a:prstGeom>
          <a:no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r>
              <a:rPr lang="en" sz="2400">
                <a:latin typeface="Century"/>
                <a:ea typeface="Century"/>
                <a:cs typeface="Century"/>
                <a:sym typeface="Century"/>
              </a:rPr>
              <a:t>01</a:t>
            </a:r>
            <a:endParaRPr sz="1867">
              <a:latin typeface="Century"/>
              <a:ea typeface="Century"/>
              <a:cs typeface="Century"/>
              <a:sym typeface="Century"/>
            </a:endParaRPr>
          </a:p>
        </p:txBody>
      </p:sp>
      <p:sp>
        <p:nvSpPr>
          <p:cNvPr id="199" name="Google Shape;199;p28"/>
          <p:cNvSpPr txBox="1">
            <a:spLocks noGrp="1"/>
          </p:cNvSpPr>
          <p:nvPr>
            <p:ph type="subTitle" idx="9"/>
          </p:nvPr>
        </p:nvSpPr>
        <p:spPr>
          <a:xfrm>
            <a:off x="1806603" y="1844033"/>
            <a:ext cx="2747437" cy="606156"/>
          </a:xfrm>
          <a:prstGeom prst="rect">
            <a:avLst/>
          </a:prstGeom>
          <a:noFill/>
          <a:ln>
            <a:noFill/>
          </a:ln>
        </p:spPr>
        <p:txBody>
          <a:bodyPr spcFirstLastPara="1" wrap="square" lIns="121900" tIns="121900" rIns="121900" bIns="121900" anchor="b" anchorCtr="0">
            <a:noAutofit/>
          </a:bodyPr>
          <a:lstStyle/>
          <a:p>
            <a:pPr marL="0" indent="0"/>
            <a:r>
              <a:rPr lang="en" sz="1867" dirty="0"/>
              <a:t>Introduction</a:t>
            </a:r>
            <a:endParaRPr sz="1867" dirty="0"/>
          </a:p>
        </p:txBody>
      </p:sp>
      <p:sp>
        <p:nvSpPr>
          <p:cNvPr id="200" name="Google Shape;200;p28"/>
          <p:cNvSpPr txBox="1"/>
          <p:nvPr/>
        </p:nvSpPr>
        <p:spPr>
          <a:xfrm>
            <a:off x="960000" y="3474623"/>
            <a:ext cx="596952" cy="468859"/>
          </a:xfrm>
          <a:prstGeom prst="rect">
            <a:avLst/>
          </a:prstGeom>
          <a:no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7637"/>
              </a:buClr>
              <a:buSzPts val="3000"/>
            </a:pPr>
            <a:r>
              <a:rPr lang="en" sz="2400" b="1" kern="0">
                <a:solidFill>
                  <a:srgbClr val="FFFFFF"/>
                </a:solidFill>
                <a:latin typeface="Century"/>
                <a:ea typeface="Century"/>
                <a:cs typeface="Century"/>
                <a:sym typeface="Century"/>
              </a:rPr>
              <a:t>03</a:t>
            </a:r>
            <a:endParaRPr sz="1867" b="1" kern="0">
              <a:solidFill>
                <a:srgbClr val="FFFFFF"/>
              </a:solidFill>
              <a:latin typeface="Century"/>
              <a:ea typeface="Century"/>
              <a:cs typeface="Century"/>
              <a:sym typeface="Century"/>
            </a:endParaRPr>
          </a:p>
        </p:txBody>
      </p:sp>
      <p:sp>
        <p:nvSpPr>
          <p:cNvPr id="201" name="Google Shape;201;p28"/>
          <p:cNvSpPr txBox="1">
            <a:spLocks noGrp="1"/>
          </p:cNvSpPr>
          <p:nvPr>
            <p:ph type="subTitle" idx="9"/>
          </p:nvPr>
        </p:nvSpPr>
        <p:spPr>
          <a:xfrm>
            <a:off x="1806603" y="3684907"/>
            <a:ext cx="3792919" cy="606156"/>
          </a:xfrm>
          <a:prstGeom prst="rect">
            <a:avLst/>
          </a:prstGeom>
          <a:noFill/>
          <a:ln>
            <a:noFill/>
          </a:ln>
        </p:spPr>
        <p:txBody>
          <a:bodyPr spcFirstLastPara="1" wrap="square" lIns="121900" tIns="121900" rIns="121900" bIns="121900" anchor="b" anchorCtr="0">
            <a:noAutofit/>
          </a:bodyPr>
          <a:lstStyle/>
          <a:p>
            <a:pPr marL="0" indent="0"/>
            <a:r>
              <a:rPr lang="en-US" sz="1867" dirty="0"/>
              <a:t>System Architecture</a:t>
            </a:r>
          </a:p>
          <a:p>
            <a:pPr marL="0" indent="0"/>
            <a:endParaRPr sz="1867" dirty="0"/>
          </a:p>
        </p:txBody>
      </p:sp>
      <p:sp>
        <p:nvSpPr>
          <p:cNvPr id="202" name="Google Shape;202;p28"/>
          <p:cNvSpPr txBox="1">
            <a:spLocks noGrp="1"/>
          </p:cNvSpPr>
          <p:nvPr>
            <p:ph type="title" idx="5"/>
          </p:nvPr>
        </p:nvSpPr>
        <p:spPr>
          <a:xfrm>
            <a:off x="960000" y="2693652"/>
            <a:ext cx="596952" cy="468859"/>
          </a:xfrm>
          <a:prstGeom prst="rect">
            <a:avLst/>
          </a:prstGeom>
          <a:no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r>
              <a:rPr lang="en" sz="2400">
                <a:latin typeface="Century"/>
                <a:ea typeface="Century"/>
                <a:cs typeface="Century"/>
                <a:sym typeface="Century"/>
              </a:rPr>
              <a:t>02</a:t>
            </a:r>
            <a:endParaRPr sz="1867">
              <a:latin typeface="Century"/>
              <a:ea typeface="Century"/>
              <a:cs typeface="Century"/>
              <a:sym typeface="Century"/>
            </a:endParaRPr>
          </a:p>
        </p:txBody>
      </p:sp>
      <p:sp>
        <p:nvSpPr>
          <p:cNvPr id="203" name="Google Shape;203;p28"/>
          <p:cNvSpPr txBox="1">
            <a:spLocks noGrp="1"/>
          </p:cNvSpPr>
          <p:nvPr>
            <p:ph type="subTitle" idx="9"/>
          </p:nvPr>
        </p:nvSpPr>
        <p:spPr>
          <a:xfrm>
            <a:off x="1767173" y="2928081"/>
            <a:ext cx="3021088" cy="606156"/>
          </a:xfrm>
          <a:prstGeom prst="rect">
            <a:avLst/>
          </a:prstGeom>
          <a:noFill/>
          <a:ln>
            <a:noFill/>
          </a:ln>
        </p:spPr>
        <p:txBody>
          <a:bodyPr spcFirstLastPara="1" wrap="square" lIns="121900" tIns="121900" rIns="121900" bIns="121900" anchor="b" anchorCtr="0">
            <a:noAutofit/>
          </a:bodyPr>
          <a:lstStyle/>
          <a:p>
            <a:pPr marL="0" indent="0"/>
            <a:r>
              <a:rPr lang="en-US" sz="2000" dirty="0"/>
              <a:t>Dataset Description</a:t>
            </a:r>
          </a:p>
          <a:p>
            <a:pPr marL="0" indent="0"/>
            <a:endParaRPr sz="1867" dirty="0"/>
          </a:p>
        </p:txBody>
      </p:sp>
      <p:sp>
        <p:nvSpPr>
          <p:cNvPr id="204" name="Google Shape;204;p28"/>
          <p:cNvSpPr txBox="1">
            <a:spLocks noGrp="1"/>
          </p:cNvSpPr>
          <p:nvPr>
            <p:ph type="title" idx="5"/>
          </p:nvPr>
        </p:nvSpPr>
        <p:spPr>
          <a:xfrm>
            <a:off x="960000" y="4255593"/>
            <a:ext cx="596952" cy="468859"/>
          </a:xfrm>
          <a:prstGeom prst="rect">
            <a:avLst/>
          </a:prstGeom>
          <a:no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r>
              <a:rPr lang="en" sz="2400">
                <a:latin typeface="Century"/>
                <a:ea typeface="Century"/>
                <a:cs typeface="Century"/>
                <a:sym typeface="Century"/>
              </a:rPr>
              <a:t>04</a:t>
            </a:r>
            <a:endParaRPr sz="1867">
              <a:latin typeface="Century"/>
              <a:ea typeface="Century"/>
              <a:cs typeface="Century"/>
              <a:sym typeface="Century"/>
            </a:endParaRPr>
          </a:p>
        </p:txBody>
      </p:sp>
      <p:sp>
        <p:nvSpPr>
          <p:cNvPr id="207" name="Google Shape;207;p28"/>
          <p:cNvSpPr txBox="1">
            <a:spLocks noGrp="1"/>
          </p:cNvSpPr>
          <p:nvPr>
            <p:ph type="subTitle" idx="9"/>
          </p:nvPr>
        </p:nvSpPr>
        <p:spPr>
          <a:xfrm>
            <a:off x="1873592" y="4967915"/>
            <a:ext cx="2747437" cy="606156"/>
          </a:xfrm>
          <a:prstGeom prst="rect">
            <a:avLst/>
          </a:prstGeom>
          <a:noFill/>
          <a:ln>
            <a:noFill/>
          </a:ln>
        </p:spPr>
        <p:txBody>
          <a:bodyPr spcFirstLastPara="1" wrap="square" lIns="121900" tIns="121900" rIns="121900" bIns="121900" anchor="b" anchorCtr="0">
            <a:noAutofit/>
          </a:bodyPr>
          <a:lstStyle/>
          <a:p>
            <a:pPr marL="0" indent="0"/>
            <a:r>
              <a:rPr lang="en-US" sz="1867" dirty="0"/>
              <a:t>Demo</a:t>
            </a:r>
            <a:endParaRPr sz="1867" dirty="0"/>
          </a:p>
        </p:txBody>
      </p:sp>
      <p:sp>
        <p:nvSpPr>
          <p:cNvPr id="211" name="Google Shape;211;p28"/>
          <p:cNvSpPr txBox="1"/>
          <p:nvPr/>
        </p:nvSpPr>
        <p:spPr>
          <a:xfrm>
            <a:off x="960000" y="5036564"/>
            <a:ext cx="596952" cy="468859"/>
          </a:xfrm>
          <a:prstGeom prst="rect">
            <a:avLst/>
          </a:prstGeom>
          <a:no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7637"/>
              </a:buClr>
              <a:buSzPts val="3000"/>
            </a:pPr>
            <a:r>
              <a:rPr lang="en" sz="2400" b="1" kern="0">
                <a:solidFill>
                  <a:srgbClr val="FFFFFF"/>
                </a:solidFill>
                <a:latin typeface="Century"/>
                <a:ea typeface="Century"/>
                <a:cs typeface="Century"/>
                <a:sym typeface="Century"/>
              </a:rPr>
              <a:t>05</a:t>
            </a:r>
            <a:endParaRPr sz="1867" b="1" kern="0">
              <a:solidFill>
                <a:srgbClr val="FFFFFF"/>
              </a:solidFill>
              <a:latin typeface="Century"/>
              <a:ea typeface="Century"/>
              <a:cs typeface="Century"/>
              <a:sym typeface="Century"/>
            </a:endParaRPr>
          </a:p>
        </p:txBody>
      </p:sp>
      <p:sp>
        <p:nvSpPr>
          <p:cNvPr id="213" name="Google Shape;213;p28"/>
          <p:cNvSpPr txBox="1"/>
          <p:nvPr/>
        </p:nvSpPr>
        <p:spPr>
          <a:xfrm>
            <a:off x="7617724" y="1912681"/>
            <a:ext cx="596952" cy="468859"/>
          </a:xfrm>
          <a:prstGeom prst="rect">
            <a:avLst/>
          </a:prstGeom>
          <a:no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7637"/>
              </a:buClr>
              <a:buSzPts val="3000"/>
            </a:pPr>
            <a:r>
              <a:rPr lang="en" sz="2400" b="1" kern="0">
                <a:solidFill>
                  <a:srgbClr val="FFFFFF"/>
                </a:solidFill>
                <a:latin typeface="Century"/>
                <a:ea typeface="Century"/>
                <a:cs typeface="Century"/>
                <a:sym typeface="Century"/>
              </a:rPr>
              <a:t>06</a:t>
            </a:r>
            <a:endParaRPr sz="1867" b="1" kern="0">
              <a:solidFill>
                <a:srgbClr val="FFFFFF"/>
              </a:solidFill>
              <a:latin typeface="Century"/>
              <a:ea typeface="Century"/>
              <a:cs typeface="Century"/>
              <a:sym typeface="Century"/>
            </a:endParaRPr>
          </a:p>
        </p:txBody>
      </p:sp>
      <p:sp>
        <p:nvSpPr>
          <p:cNvPr id="217" name="Google Shape;217;p28"/>
          <p:cNvSpPr txBox="1"/>
          <p:nvPr/>
        </p:nvSpPr>
        <p:spPr>
          <a:xfrm>
            <a:off x="1873592" y="4420437"/>
            <a:ext cx="4602622" cy="606156"/>
          </a:xfrm>
          <a:prstGeom prst="rect">
            <a:avLst/>
          </a:prstGeom>
          <a:noFill/>
          <a:ln>
            <a:noFill/>
          </a:ln>
        </p:spPr>
        <p:txBody>
          <a:bodyPr spcFirstLastPara="1" wrap="square" lIns="121900" tIns="121900" rIns="121900" bIns="121900" anchor="b" anchorCtr="0">
            <a:noAutofit/>
          </a:bodyPr>
          <a:lstStyle/>
          <a:p>
            <a:pPr defTabSz="1219170">
              <a:lnSpc>
                <a:spcPct val="115000"/>
              </a:lnSpc>
              <a:buClr>
                <a:srgbClr val="FFFFFF"/>
              </a:buClr>
              <a:buSzPts val="2400"/>
            </a:pPr>
            <a:r>
              <a:rPr lang="en-US" sz="1867" kern="0" dirty="0">
                <a:solidFill>
                  <a:srgbClr val="FFFFFF"/>
                </a:solidFill>
                <a:latin typeface="Montserrat ExtraBold"/>
                <a:ea typeface="Montserrat ExtraBold"/>
                <a:cs typeface="Montserrat ExtraBold"/>
                <a:sym typeface="Montserrat ExtraBold"/>
              </a:rPr>
              <a:t>Experiments</a:t>
            </a:r>
          </a:p>
          <a:p>
            <a:pPr defTabSz="1219170">
              <a:lnSpc>
                <a:spcPct val="115000"/>
              </a:lnSpc>
              <a:buClr>
                <a:srgbClr val="FFFFFF"/>
              </a:buClr>
              <a:buSzPts val="2400"/>
            </a:pPr>
            <a:r>
              <a:rPr lang="en-US" sz="1867" kern="0" dirty="0">
                <a:solidFill>
                  <a:srgbClr val="FFFFFF"/>
                </a:solidFill>
                <a:latin typeface="Montserrat ExtraBold"/>
                <a:ea typeface="Montserrat ExtraBold"/>
                <a:cs typeface="Montserrat ExtraBold"/>
                <a:sym typeface="Montserrat ExtraBold"/>
              </a:rPr>
              <a:t>&amp; Results</a:t>
            </a:r>
          </a:p>
        </p:txBody>
      </p:sp>
      <p:sp>
        <p:nvSpPr>
          <p:cNvPr id="4" name="Google Shape;209;p28"/>
          <p:cNvSpPr txBox="1">
            <a:spLocks/>
          </p:cNvSpPr>
          <p:nvPr/>
        </p:nvSpPr>
        <p:spPr>
          <a:xfrm>
            <a:off x="8238591" y="1844190"/>
            <a:ext cx="4293612" cy="606156"/>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933" b="0" i="0" u="none" strike="noStrike" cap="none">
                <a:solidFill>
                  <a:schemeClr val="dk1"/>
                </a:solidFill>
                <a:latin typeface="Montserrat ExtraBold"/>
                <a:ea typeface="Montserrat ExtraBold"/>
                <a:cs typeface="Montserrat ExtraBold"/>
                <a:sym typeface="Montserrat ExtraBold"/>
              </a:defRPr>
            </a:lvl1pPr>
            <a:lvl2pPr marL="914400" marR="0" lvl="1" indent="-317500" algn="ctr" rtl="0">
              <a:lnSpc>
                <a:spcPct val="100000"/>
              </a:lnSpc>
              <a:spcBef>
                <a:spcPts val="0"/>
              </a:spcBef>
              <a:spcAft>
                <a:spcPts val="0"/>
              </a:spcAft>
              <a:buClr>
                <a:schemeClr val="dk1"/>
              </a:buClr>
              <a:buSzPts val="2400"/>
              <a:buFont typeface="DM Sans"/>
              <a:buNone/>
              <a:defRPr sz="32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32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32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32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32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32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32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3200" b="1" i="0" u="none" strike="noStrike" cap="none">
                <a:solidFill>
                  <a:schemeClr val="dk1"/>
                </a:solidFill>
                <a:latin typeface="DM Sans"/>
                <a:ea typeface="DM Sans"/>
                <a:cs typeface="DM Sans"/>
                <a:sym typeface="DM Sans"/>
              </a:defRPr>
            </a:lvl9pPr>
          </a:lstStyle>
          <a:p>
            <a:pPr marL="0" indent="0"/>
            <a:r>
              <a:rPr lang="en-US" sz="1867" kern="0" dirty="0"/>
              <a:t>Conclusion &amp; future work </a:t>
            </a:r>
            <a:endParaRPr lang="en-US" kern="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53CE63-69F6-DAA8-D150-F689781B3EEB}"/>
              </a:ext>
            </a:extLst>
          </p:cNvPr>
          <p:cNvSpPr txBox="1"/>
          <p:nvPr/>
        </p:nvSpPr>
        <p:spPr>
          <a:xfrm>
            <a:off x="1338257" y="660353"/>
            <a:ext cx="6896100" cy="379656"/>
          </a:xfrm>
          <a:prstGeom prst="rect">
            <a:avLst/>
          </a:prstGeom>
          <a:noFill/>
        </p:spPr>
        <p:txBody>
          <a:bodyPr wrap="square">
            <a:spAutoFit/>
          </a:bodyPr>
          <a:lstStyle/>
          <a:p>
            <a:pPr defTabSz="1219170">
              <a:buClr>
                <a:srgbClr val="000000"/>
              </a:buClr>
            </a:pPr>
            <a:r>
              <a:rPr lang="en-US" sz="1867" b="1" kern="0" dirty="0">
                <a:solidFill>
                  <a:srgbClr val="FFFFFF"/>
                </a:solidFill>
                <a:latin typeface="Arial"/>
                <a:cs typeface="Arial"/>
                <a:sym typeface="Arial"/>
              </a:rPr>
              <a:t>Refining Team Colors for Visualization</a:t>
            </a:r>
          </a:p>
        </p:txBody>
      </p:sp>
      <p:sp>
        <p:nvSpPr>
          <p:cNvPr id="6" name="TextBox 5">
            <a:extLst>
              <a:ext uri="{FF2B5EF4-FFF2-40B4-BE49-F238E27FC236}">
                <a16:creationId xmlns:a16="http://schemas.microsoft.com/office/drawing/2014/main" id="{1FFB1C96-E13B-6BE0-E61E-A2CD2BB70C5A}"/>
              </a:ext>
            </a:extLst>
          </p:cNvPr>
          <p:cNvSpPr txBox="1"/>
          <p:nvPr/>
        </p:nvSpPr>
        <p:spPr>
          <a:xfrm>
            <a:off x="1750215" y="1142537"/>
            <a:ext cx="6572251" cy="954300"/>
          </a:xfrm>
          <a:prstGeom prst="rect">
            <a:avLst/>
          </a:prstGeom>
          <a:noFill/>
        </p:spPr>
        <p:txBody>
          <a:bodyPr wrap="square">
            <a:spAutoFit/>
          </a:bodyPr>
          <a:lstStyle/>
          <a:p>
            <a:pPr marL="380990" indent="-380990" defTabSz="1219170">
              <a:buClr>
                <a:srgbClr val="FFFFFF"/>
              </a:buClr>
              <a:buFont typeface="Arial" panose="020B0604020202020204" pitchFamily="34" charset="0"/>
              <a:buChar char="•"/>
            </a:pPr>
            <a:r>
              <a:rPr lang="en-US" sz="1867" kern="0" dirty="0">
                <a:solidFill>
                  <a:srgbClr val="FFFFFF"/>
                </a:solidFill>
                <a:latin typeface="Arial"/>
                <a:cs typeface="Arial"/>
                <a:sym typeface="Arial"/>
              </a:rPr>
              <a:t>Match extracted colors to predefined official team jersey colors (e.g., home, away kits).</a:t>
            </a:r>
          </a:p>
          <a:p>
            <a:pPr marL="380990" indent="-380990" defTabSz="1219170">
              <a:buClr>
                <a:srgbClr val="FFFFFF"/>
              </a:buClr>
              <a:buFont typeface="Arial" panose="020B0604020202020204" pitchFamily="34" charset="0"/>
              <a:buChar char="•"/>
            </a:pPr>
            <a:r>
              <a:rPr lang="en-US" sz="1867" kern="0" dirty="0">
                <a:solidFill>
                  <a:srgbClr val="FFFFFF"/>
                </a:solidFill>
                <a:latin typeface="Arial"/>
                <a:cs typeface="Arial"/>
                <a:sym typeface="Arial"/>
              </a:rPr>
              <a:t>Use a custom color distance function:</a:t>
            </a:r>
          </a:p>
        </p:txBody>
      </p:sp>
      <p:sp>
        <p:nvSpPr>
          <p:cNvPr id="4" name="TextBox 3">
            <a:extLst>
              <a:ext uri="{FF2B5EF4-FFF2-40B4-BE49-F238E27FC236}">
                <a16:creationId xmlns:a16="http://schemas.microsoft.com/office/drawing/2014/main" id="{0641473D-3BED-514C-E0CF-6359D4702DA9}"/>
              </a:ext>
            </a:extLst>
          </p:cNvPr>
          <p:cNvSpPr txBox="1"/>
          <p:nvPr/>
        </p:nvSpPr>
        <p:spPr>
          <a:xfrm>
            <a:off x="2200276" y="2271052"/>
            <a:ext cx="6572251" cy="1241622"/>
          </a:xfrm>
          <a:prstGeom prst="rect">
            <a:avLst/>
          </a:prstGeom>
          <a:noFill/>
        </p:spPr>
        <p:txBody>
          <a:bodyPr wrap="square">
            <a:spAutoFit/>
          </a:bodyPr>
          <a:lstStyle/>
          <a:p>
            <a:pPr marL="380990" indent="-380990" defTabSz="1219170">
              <a:buClr>
                <a:srgbClr val="FFFFFF"/>
              </a:buClr>
              <a:buFont typeface="Courier New" panose="02070309020205020404" pitchFamily="49" charset="0"/>
              <a:buChar char="o"/>
            </a:pPr>
            <a:r>
              <a:rPr lang="en-US" sz="1867" kern="0" dirty="0">
                <a:solidFill>
                  <a:srgbClr val="FFFFFF"/>
                </a:solidFill>
                <a:latin typeface="Arial"/>
                <a:cs typeface="Arial"/>
                <a:sym typeface="Arial"/>
              </a:rPr>
              <a:t>RGB Distance: Euclidean distance in RGB space.</a:t>
            </a:r>
          </a:p>
          <a:p>
            <a:pPr marL="380990" indent="-380990" defTabSz="1219170">
              <a:buClr>
                <a:srgbClr val="FFFFFF"/>
              </a:buClr>
              <a:buFont typeface="Courier New" panose="02070309020205020404" pitchFamily="49" charset="0"/>
              <a:buChar char="o"/>
            </a:pPr>
            <a:endParaRPr lang="en-US" sz="1867" kern="0" dirty="0">
              <a:solidFill>
                <a:srgbClr val="FFFFFF"/>
              </a:solidFill>
              <a:latin typeface="Arial"/>
              <a:cs typeface="Arial"/>
              <a:sym typeface="Arial"/>
            </a:endParaRPr>
          </a:p>
          <a:p>
            <a:pPr marL="380990" indent="-380990" defTabSz="1219170">
              <a:buClr>
                <a:srgbClr val="FFFFFF"/>
              </a:buClr>
              <a:buFont typeface="Courier New" panose="02070309020205020404" pitchFamily="49" charset="0"/>
              <a:buChar char="o"/>
            </a:pPr>
            <a:r>
              <a:rPr lang="en-US" sz="1867" kern="0" dirty="0">
                <a:solidFill>
                  <a:srgbClr val="FFFFFF"/>
                </a:solidFill>
                <a:latin typeface="Arial"/>
                <a:cs typeface="Arial"/>
                <a:sym typeface="Arial"/>
              </a:rPr>
              <a:t>HSV Distance: Emphasizes perceptual differences, especially in hue.</a:t>
            </a:r>
          </a:p>
        </p:txBody>
      </p:sp>
      <p:sp>
        <p:nvSpPr>
          <p:cNvPr id="7" name="TextBox 6">
            <a:extLst>
              <a:ext uri="{FF2B5EF4-FFF2-40B4-BE49-F238E27FC236}">
                <a16:creationId xmlns:a16="http://schemas.microsoft.com/office/drawing/2014/main" id="{442FED5C-E90F-C837-400F-B95E55376C0D}"/>
              </a:ext>
            </a:extLst>
          </p:cNvPr>
          <p:cNvSpPr txBox="1"/>
          <p:nvPr/>
        </p:nvSpPr>
        <p:spPr>
          <a:xfrm>
            <a:off x="1750216" y="3543194"/>
            <a:ext cx="8691569" cy="666977"/>
          </a:xfrm>
          <a:prstGeom prst="rect">
            <a:avLst/>
          </a:prstGeom>
          <a:noFill/>
        </p:spPr>
        <p:txBody>
          <a:bodyPr wrap="square">
            <a:spAutoFit/>
          </a:bodyPr>
          <a:lstStyle/>
          <a:p>
            <a:pPr marL="380990" indent="-380990" defTabSz="1219170">
              <a:buClr>
                <a:srgbClr val="FFFFFF"/>
              </a:buClr>
              <a:buFont typeface="Arial" panose="020B0604020202020204" pitchFamily="34" charset="0"/>
              <a:buChar char="•"/>
            </a:pPr>
            <a:r>
              <a:rPr lang="en-US" sz="1867" kern="0" dirty="0">
                <a:solidFill>
                  <a:srgbClr val="FFFFFF"/>
                </a:solidFill>
                <a:latin typeface="Arial"/>
                <a:cs typeface="Arial"/>
                <a:sym typeface="Arial"/>
              </a:rPr>
              <a:t>Replace extracted color with the closest official match for consistent visualization in video output.</a:t>
            </a:r>
            <a:endParaRPr lang="en-US" sz="1867" kern="0" dirty="0">
              <a:solidFill>
                <a:srgbClr val="000000"/>
              </a:solidFill>
              <a:latin typeface="Arial"/>
              <a:cs typeface="Arial"/>
              <a:sym typeface="Arial"/>
            </a:endParaRPr>
          </a:p>
        </p:txBody>
      </p:sp>
      <p:pic>
        <p:nvPicPr>
          <p:cNvPr id="5" name="Picture 4">
            <a:extLst>
              <a:ext uri="{FF2B5EF4-FFF2-40B4-BE49-F238E27FC236}">
                <a16:creationId xmlns:a16="http://schemas.microsoft.com/office/drawing/2014/main" id="{021B2521-D41F-F5D0-6C79-B488DC1BA847}"/>
              </a:ext>
            </a:extLst>
          </p:cNvPr>
          <p:cNvPicPr>
            <a:picLocks noChangeAspect="1"/>
          </p:cNvPicPr>
          <p:nvPr/>
        </p:nvPicPr>
        <p:blipFill>
          <a:blip r:embed="rId2"/>
          <a:stretch>
            <a:fillRect/>
          </a:stretch>
        </p:blipFill>
        <p:spPr>
          <a:xfrm>
            <a:off x="1303303" y="4775759"/>
            <a:ext cx="9585392" cy="697627"/>
          </a:xfrm>
          <a:prstGeom prst="rect">
            <a:avLst/>
          </a:prstGeom>
        </p:spPr>
      </p:pic>
    </p:spTree>
    <p:extLst>
      <p:ext uri="{BB962C8B-B14F-4D97-AF65-F5344CB8AC3E}">
        <p14:creationId xmlns:p14="http://schemas.microsoft.com/office/powerpoint/2010/main" val="2334290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7F847BC-79DC-26E7-AD8E-C4384EDBFA9E}"/>
              </a:ext>
            </a:extLst>
          </p:cNvPr>
          <p:cNvSpPr txBox="1"/>
          <p:nvPr/>
        </p:nvSpPr>
        <p:spPr>
          <a:xfrm>
            <a:off x="1495425" y="375840"/>
            <a:ext cx="6572251" cy="379656"/>
          </a:xfrm>
          <a:prstGeom prst="rect">
            <a:avLst/>
          </a:prstGeom>
          <a:noFill/>
        </p:spPr>
        <p:txBody>
          <a:bodyPr wrap="square">
            <a:spAutoFit/>
          </a:bodyPr>
          <a:lstStyle/>
          <a:p>
            <a:pPr defTabSz="1219170">
              <a:buClr>
                <a:srgbClr val="000000"/>
              </a:buClr>
            </a:pPr>
            <a:r>
              <a:rPr lang="en-US" sz="1867" b="1" kern="0" dirty="0">
                <a:solidFill>
                  <a:srgbClr val="FFFFFF"/>
                </a:solidFill>
                <a:latin typeface="Arial"/>
                <a:cs typeface="Arial"/>
                <a:sym typeface="Arial"/>
              </a:rPr>
              <a:t>Clustering Algorithm</a:t>
            </a:r>
          </a:p>
        </p:txBody>
      </p:sp>
      <p:sp>
        <p:nvSpPr>
          <p:cNvPr id="8" name="TextBox 7">
            <a:extLst>
              <a:ext uri="{FF2B5EF4-FFF2-40B4-BE49-F238E27FC236}">
                <a16:creationId xmlns:a16="http://schemas.microsoft.com/office/drawing/2014/main" id="{787E4E32-09AD-7484-B5DA-7D400D37DDB6}"/>
              </a:ext>
            </a:extLst>
          </p:cNvPr>
          <p:cNvSpPr txBox="1"/>
          <p:nvPr/>
        </p:nvSpPr>
        <p:spPr>
          <a:xfrm>
            <a:off x="1657349" y="786209"/>
            <a:ext cx="6572251" cy="954300"/>
          </a:xfrm>
          <a:prstGeom prst="rect">
            <a:avLst/>
          </a:prstGeom>
          <a:noFill/>
        </p:spPr>
        <p:txBody>
          <a:bodyPr wrap="square">
            <a:spAutoFit/>
          </a:bodyPr>
          <a:lstStyle/>
          <a:p>
            <a:pPr marL="380990" indent="-380990" defTabSz="1219170">
              <a:buClr>
                <a:srgbClr val="FFFFFF"/>
              </a:buClr>
              <a:buFont typeface="Arial" panose="020B0604020202020204" pitchFamily="34" charset="0"/>
              <a:buChar char="•"/>
            </a:pPr>
            <a:r>
              <a:rPr lang="en-US" sz="1867" kern="0" dirty="0">
                <a:solidFill>
                  <a:srgbClr val="FFFFFF"/>
                </a:solidFill>
                <a:latin typeface="Arial"/>
                <a:cs typeface="Arial"/>
                <a:sym typeface="Arial"/>
              </a:rPr>
              <a:t>Apply clustering to group players into two teams.</a:t>
            </a:r>
          </a:p>
          <a:p>
            <a:pPr marL="380990" indent="-380990" defTabSz="1219170">
              <a:buClr>
                <a:srgbClr val="FFFFFF"/>
              </a:buClr>
              <a:buFont typeface="Arial" panose="020B0604020202020204" pitchFamily="34" charset="0"/>
              <a:buChar char="•"/>
            </a:pPr>
            <a:r>
              <a:rPr lang="en-US" sz="1867" kern="0" dirty="0">
                <a:solidFill>
                  <a:srgbClr val="FFFFFF"/>
                </a:solidFill>
                <a:latin typeface="Arial"/>
                <a:cs typeface="Arial"/>
                <a:sym typeface="Arial"/>
              </a:rPr>
              <a:t>Based on the similarity of color features.</a:t>
            </a:r>
          </a:p>
          <a:p>
            <a:pPr marL="380990" indent="-380990" defTabSz="1219170">
              <a:buClr>
                <a:srgbClr val="FFFFFF"/>
              </a:buClr>
              <a:buFont typeface="Arial" panose="020B0604020202020204" pitchFamily="34" charset="0"/>
              <a:buChar char="•"/>
            </a:pPr>
            <a:r>
              <a:rPr lang="en-US" sz="1867" kern="0" dirty="0">
                <a:solidFill>
                  <a:srgbClr val="FFFFFF"/>
                </a:solidFill>
                <a:latin typeface="Arial"/>
                <a:cs typeface="Arial"/>
                <a:sym typeface="Arial"/>
              </a:rPr>
              <a:t>Needs to handle:</a:t>
            </a:r>
          </a:p>
        </p:txBody>
      </p:sp>
      <p:sp>
        <p:nvSpPr>
          <p:cNvPr id="11" name="TextBox 10">
            <a:extLst>
              <a:ext uri="{FF2B5EF4-FFF2-40B4-BE49-F238E27FC236}">
                <a16:creationId xmlns:a16="http://schemas.microsoft.com/office/drawing/2014/main" id="{C381FCC3-F69B-3538-62BE-0669AB6D3F68}"/>
              </a:ext>
            </a:extLst>
          </p:cNvPr>
          <p:cNvSpPr txBox="1"/>
          <p:nvPr/>
        </p:nvSpPr>
        <p:spPr>
          <a:xfrm>
            <a:off x="2181225" y="1771095"/>
            <a:ext cx="6572251" cy="666977"/>
          </a:xfrm>
          <a:prstGeom prst="rect">
            <a:avLst/>
          </a:prstGeom>
          <a:noFill/>
        </p:spPr>
        <p:txBody>
          <a:bodyPr wrap="square">
            <a:spAutoFit/>
          </a:bodyPr>
          <a:lstStyle/>
          <a:p>
            <a:pPr marL="380990" indent="-380990" defTabSz="1219170">
              <a:buClr>
                <a:srgbClr val="FFFFFF"/>
              </a:buClr>
              <a:buFont typeface="Courier New" panose="02070309020205020404" pitchFamily="49" charset="0"/>
              <a:buChar char="o"/>
            </a:pPr>
            <a:r>
              <a:rPr lang="en-US" sz="1867" kern="0" dirty="0">
                <a:solidFill>
                  <a:srgbClr val="FFFFFF"/>
                </a:solidFill>
                <a:latin typeface="Arial"/>
                <a:cs typeface="Arial"/>
                <a:sym typeface="Arial"/>
              </a:rPr>
              <a:t>Color variations between kits.</a:t>
            </a:r>
          </a:p>
          <a:p>
            <a:pPr marL="380990" indent="-380990" defTabSz="1219170">
              <a:buClr>
                <a:srgbClr val="FFFFFF"/>
              </a:buClr>
              <a:buFont typeface="Courier New" panose="02070309020205020404" pitchFamily="49" charset="0"/>
              <a:buChar char="o"/>
            </a:pPr>
            <a:r>
              <a:rPr lang="en-US" sz="1867" kern="0" dirty="0">
                <a:solidFill>
                  <a:srgbClr val="FFFFFF"/>
                </a:solidFill>
                <a:latin typeface="Arial"/>
                <a:cs typeface="Arial"/>
                <a:sym typeface="Arial"/>
              </a:rPr>
              <a:t>Potential overlaps or similarities.</a:t>
            </a:r>
          </a:p>
        </p:txBody>
      </p:sp>
      <p:sp>
        <p:nvSpPr>
          <p:cNvPr id="13" name="TextBox 12">
            <a:extLst>
              <a:ext uri="{FF2B5EF4-FFF2-40B4-BE49-F238E27FC236}">
                <a16:creationId xmlns:a16="http://schemas.microsoft.com/office/drawing/2014/main" id="{99EF4B70-B43A-180C-C1A6-0FFA40032D03}"/>
              </a:ext>
            </a:extLst>
          </p:cNvPr>
          <p:cNvSpPr txBox="1"/>
          <p:nvPr/>
        </p:nvSpPr>
        <p:spPr>
          <a:xfrm>
            <a:off x="1657349" y="2550795"/>
            <a:ext cx="6572251" cy="379656"/>
          </a:xfrm>
          <a:prstGeom prst="rect">
            <a:avLst/>
          </a:prstGeom>
          <a:noFill/>
        </p:spPr>
        <p:txBody>
          <a:bodyPr wrap="square">
            <a:spAutoFit/>
          </a:bodyPr>
          <a:lstStyle/>
          <a:p>
            <a:pPr marL="380990" indent="-380990" defTabSz="1219170">
              <a:buClr>
                <a:srgbClr val="FFFFFF"/>
              </a:buClr>
              <a:buFont typeface="Arial" panose="020B0604020202020204" pitchFamily="34" charset="0"/>
              <a:buChar char="•"/>
            </a:pPr>
            <a:r>
              <a:rPr lang="en-US" sz="1867" kern="0" dirty="0">
                <a:solidFill>
                  <a:srgbClr val="FFFFFF"/>
                </a:solidFill>
                <a:latin typeface="Arial"/>
                <a:cs typeface="Arial"/>
                <a:sym typeface="Arial"/>
              </a:rPr>
              <a:t>Outputs: Assigns each tracked player to a team.</a:t>
            </a:r>
          </a:p>
        </p:txBody>
      </p:sp>
      <p:sp>
        <p:nvSpPr>
          <p:cNvPr id="15" name="TextBox 14">
            <a:extLst>
              <a:ext uri="{FF2B5EF4-FFF2-40B4-BE49-F238E27FC236}">
                <a16:creationId xmlns:a16="http://schemas.microsoft.com/office/drawing/2014/main" id="{CCC9949F-D8F8-475E-B042-3DDD30F60F32}"/>
              </a:ext>
            </a:extLst>
          </p:cNvPr>
          <p:cNvSpPr txBox="1"/>
          <p:nvPr/>
        </p:nvSpPr>
        <p:spPr>
          <a:xfrm>
            <a:off x="1495425" y="3333748"/>
            <a:ext cx="6572251" cy="379656"/>
          </a:xfrm>
          <a:prstGeom prst="rect">
            <a:avLst/>
          </a:prstGeom>
          <a:noFill/>
        </p:spPr>
        <p:txBody>
          <a:bodyPr wrap="square">
            <a:spAutoFit/>
          </a:bodyPr>
          <a:lstStyle/>
          <a:p>
            <a:pPr defTabSz="1219170">
              <a:buClr>
                <a:srgbClr val="000000"/>
              </a:buClr>
            </a:pPr>
            <a:r>
              <a:rPr lang="en-US" sz="1867" b="1" kern="0" dirty="0">
                <a:solidFill>
                  <a:srgbClr val="FFFFFF"/>
                </a:solidFill>
                <a:latin typeface="Arial"/>
                <a:cs typeface="Arial"/>
                <a:sym typeface="Arial"/>
              </a:rPr>
              <a:t>Team Representation</a:t>
            </a:r>
          </a:p>
        </p:txBody>
      </p:sp>
      <p:sp>
        <p:nvSpPr>
          <p:cNvPr id="18" name="TextBox 17">
            <a:extLst>
              <a:ext uri="{FF2B5EF4-FFF2-40B4-BE49-F238E27FC236}">
                <a16:creationId xmlns:a16="http://schemas.microsoft.com/office/drawing/2014/main" id="{6D16A2D8-AC4A-69AB-B142-D77F89199227}"/>
              </a:ext>
            </a:extLst>
          </p:cNvPr>
          <p:cNvSpPr txBox="1"/>
          <p:nvPr/>
        </p:nvSpPr>
        <p:spPr>
          <a:xfrm>
            <a:off x="1657349" y="3896837"/>
            <a:ext cx="6572251" cy="954300"/>
          </a:xfrm>
          <a:prstGeom prst="rect">
            <a:avLst/>
          </a:prstGeom>
          <a:noFill/>
        </p:spPr>
        <p:txBody>
          <a:bodyPr wrap="square">
            <a:spAutoFit/>
          </a:bodyPr>
          <a:lstStyle/>
          <a:p>
            <a:pPr marL="380990" indent="-380990" defTabSz="1219170">
              <a:buClr>
                <a:srgbClr val="FFFFFF"/>
              </a:buClr>
              <a:buFont typeface="Arial" panose="020B0604020202020204" pitchFamily="34" charset="0"/>
              <a:buChar char="•"/>
            </a:pPr>
            <a:r>
              <a:rPr lang="en-US" sz="1867" kern="0" dirty="0">
                <a:solidFill>
                  <a:srgbClr val="FFFFFF"/>
                </a:solidFill>
                <a:latin typeface="Arial"/>
                <a:cs typeface="Arial"/>
                <a:sym typeface="Arial"/>
              </a:rPr>
              <a:t>Compute a representative color (e.g., cluster centroid) for each team.</a:t>
            </a:r>
          </a:p>
          <a:p>
            <a:pPr marL="380990" indent="-380990" defTabSz="1219170">
              <a:buClr>
                <a:srgbClr val="FFFFFF"/>
              </a:buClr>
              <a:buFont typeface="Arial" panose="020B0604020202020204" pitchFamily="34" charset="0"/>
              <a:buChar char="•"/>
            </a:pPr>
            <a:r>
              <a:rPr lang="en-US" sz="1867" kern="0" dirty="0">
                <a:solidFill>
                  <a:srgbClr val="FFFFFF"/>
                </a:solidFill>
                <a:latin typeface="Arial"/>
                <a:cs typeface="Arial"/>
                <a:sym typeface="Arial"/>
              </a:rPr>
              <a:t>Used throughout the system for:</a:t>
            </a:r>
          </a:p>
        </p:txBody>
      </p:sp>
      <p:sp>
        <p:nvSpPr>
          <p:cNvPr id="20" name="TextBox 19">
            <a:extLst>
              <a:ext uri="{FF2B5EF4-FFF2-40B4-BE49-F238E27FC236}">
                <a16:creationId xmlns:a16="http://schemas.microsoft.com/office/drawing/2014/main" id="{C7040B8C-587F-A20B-0BEF-3867DDEB92B9}"/>
              </a:ext>
            </a:extLst>
          </p:cNvPr>
          <p:cNvSpPr txBox="1"/>
          <p:nvPr/>
        </p:nvSpPr>
        <p:spPr>
          <a:xfrm>
            <a:off x="2181225" y="4957957"/>
            <a:ext cx="6572251" cy="954300"/>
          </a:xfrm>
          <a:prstGeom prst="rect">
            <a:avLst/>
          </a:prstGeom>
          <a:noFill/>
        </p:spPr>
        <p:txBody>
          <a:bodyPr wrap="square">
            <a:spAutoFit/>
          </a:bodyPr>
          <a:lstStyle/>
          <a:p>
            <a:pPr marL="380990" indent="-380990" defTabSz="1219170">
              <a:buClr>
                <a:srgbClr val="FFFFFF"/>
              </a:buClr>
              <a:buFont typeface="Courier New" panose="02070309020205020404" pitchFamily="49" charset="0"/>
              <a:buChar char="o"/>
            </a:pPr>
            <a:r>
              <a:rPr lang="en-US" sz="1867" kern="0" dirty="0">
                <a:solidFill>
                  <a:srgbClr val="FFFFFF"/>
                </a:solidFill>
                <a:latin typeface="Arial"/>
                <a:cs typeface="Arial"/>
                <a:sym typeface="Arial"/>
              </a:rPr>
              <a:t>Possession tracking</a:t>
            </a:r>
          </a:p>
          <a:p>
            <a:pPr marL="380990" indent="-380990" defTabSz="1219170">
              <a:buClr>
                <a:srgbClr val="FFFFFF"/>
              </a:buClr>
              <a:buFont typeface="Courier New" panose="02070309020205020404" pitchFamily="49" charset="0"/>
              <a:buChar char="o"/>
            </a:pPr>
            <a:r>
              <a:rPr lang="en-US" sz="1867" kern="0" dirty="0">
                <a:solidFill>
                  <a:srgbClr val="FFFFFF"/>
                </a:solidFill>
                <a:latin typeface="Arial"/>
                <a:cs typeface="Arial"/>
                <a:sym typeface="Arial"/>
              </a:rPr>
              <a:t>Bounding box coloring</a:t>
            </a:r>
          </a:p>
          <a:p>
            <a:pPr marL="380990" indent="-380990" defTabSz="1219170">
              <a:buClr>
                <a:srgbClr val="FFFFFF"/>
              </a:buClr>
              <a:buFont typeface="Courier New" panose="02070309020205020404" pitchFamily="49" charset="0"/>
              <a:buChar char="o"/>
            </a:pPr>
            <a:r>
              <a:rPr lang="en-US" sz="1867" kern="0" dirty="0">
                <a:solidFill>
                  <a:srgbClr val="FFFFFF"/>
                </a:solidFill>
                <a:latin typeface="Arial"/>
                <a:cs typeface="Arial"/>
                <a:sym typeface="Arial"/>
              </a:rPr>
              <a:t>Team consistency across frames</a:t>
            </a:r>
          </a:p>
        </p:txBody>
      </p:sp>
    </p:spTree>
    <p:extLst>
      <p:ext uri="{BB962C8B-B14F-4D97-AF65-F5344CB8AC3E}">
        <p14:creationId xmlns:p14="http://schemas.microsoft.com/office/powerpoint/2010/main" val="22458853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54"/>
          <p:cNvSpPr txBox="1">
            <a:spLocks noGrp="1"/>
          </p:cNvSpPr>
          <p:nvPr>
            <p:ph type="title"/>
          </p:nvPr>
        </p:nvSpPr>
        <p:spPr>
          <a:xfrm>
            <a:off x="2833000" y="2553478"/>
            <a:ext cx="8187427" cy="1304148"/>
          </a:xfrm>
          <a:prstGeom prst="rect">
            <a:avLst/>
          </a:prstGeom>
          <a:noFill/>
          <a:ln>
            <a:noFill/>
          </a:ln>
        </p:spPr>
        <p:txBody>
          <a:bodyPr spcFirstLastPara="1" wrap="square" lIns="121900" tIns="121900" rIns="121900" bIns="121900" anchor="b" anchorCtr="0">
            <a:noAutofit/>
          </a:bodyPr>
          <a:lstStyle/>
          <a:p>
            <a:r>
              <a:rPr lang="en"/>
              <a:t>Field Transformation</a:t>
            </a:r>
            <a:endParaRPr/>
          </a:p>
        </p:txBody>
      </p:sp>
      <p:grpSp>
        <p:nvGrpSpPr>
          <p:cNvPr id="466" name="Google Shape;466;p54"/>
          <p:cNvGrpSpPr/>
          <p:nvPr/>
        </p:nvGrpSpPr>
        <p:grpSpPr>
          <a:xfrm>
            <a:off x="10575620" y="530686"/>
            <a:ext cx="375929" cy="1458713"/>
            <a:chOff x="7256520" y="835200"/>
            <a:chExt cx="562320" cy="2181960"/>
          </a:xfrm>
        </p:grpSpPr>
        <p:sp>
          <p:nvSpPr>
            <p:cNvPr id="467" name="Google Shape;467;p54"/>
            <p:cNvSpPr/>
            <p:nvPr/>
          </p:nvSpPr>
          <p:spPr>
            <a:xfrm>
              <a:off x="7256520" y="2444400"/>
              <a:ext cx="562320" cy="572760"/>
            </a:xfrm>
            <a:custGeom>
              <a:avLst/>
              <a:gdLst/>
              <a:ahLst/>
              <a:cxnLst/>
              <a:rect l="l" t="t" r="r" b="b"/>
              <a:pathLst>
                <a:path w="1562" h="1591" extrusionOk="0">
                  <a:moveTo>
                    <a:pt x="295" y="0"/>
                  </a:moveTo>
                  <a:lnTo>
                    <a:pt x="0" y="301"/>
                  </a:lnTo>
                  <a:lnTo>
                    <a:pt x="486" y="796"/>
                  </a:lnTo>
                  <a:lnTo>
                    <a:pt x="0" y="1291"/>
                  </a:lnTo>
                  <a:lnTo>
                    <a:pt x="295" y="1591"/>
                  </a:lnTo>
                  <a:lnTo>
                    <a:pt x="781" y="1096"/>
                  </a:lnTo>
                  <a:lnTo>
                    <a:pt x="1267" y="1591"/>
                  </a:lnTo>
                  <a:lnTo>
                    <a:pt x="1562" y="1291"/>
                  </a:lnTo>
                  <a:lnTo>
                    <a:pt x="1076" y="796"/>
                  </a:lnTo>
                  <a:lnTo>
                    <a:pt x="1562" y="301"/>
                  </a:lnTo>
                  <a:lnTo>
                    <a:pt x="1267" y="0"/>
                  </a:lnTo>
                  <a:lnTo>
                    <a:pt x="781" y="496"/>
                  </a:lnTo>
                  <a:lnTo>
                    <a:pt x="295" y="0"/>
                  </a:lnTo>
                  <a:close/>
                </a:path>
              </a:pathLst>
            </a:custGeom>
            <a:solidFill>
              <a:schemeClr val="dk1"/>
            </a:solidFill>
            <a:ln>
              <a:noFill/>
            </a:ln>
          </p:spPr>
          <p:txBody>
            <a:bodyPr spcFirstLastPara="1" wrap="square" lIns="120000" tIns="60000" rIns="120000" bIns="60000" anchor="ctr" anchorCtr="1">
              <a:noAutofit/>
            </a:bodyPr>
            <a:lstStyle/>
            <a:p>
              <a:pPr defTabSz="1219170">
                <a:buClr>
                  <a:srgbClr val="000000"/>
                </a:buClr>
                <a:buSzPts val="1800"/>
              </a:pPr>
              <a:endParaRPr sz="2400" kern="0">
                <a:solidFill>
                  <a:srgbClr val="000000"/>
                </a:solidFill>
                <a:latin typeface="Arial"/>
                <a:ea typeface="Arial"/>
                <a:cs typeface="Arial"/>
                <a:sym typeface="Arial"/>
              </a:endParaRPr>
            </a:p>
          </p:txBody>
        </p:sp>
        <p:sp>
          <p:nvSpPr>
            <p:cNvPr id="468" name="Google Shape;468;p54"/>
            <p:cNvSpPr/>
            <p:nvPr/>
          </p:nvSpPr>
          <p:spPr>
            <a:xfrm>
              <a:off x="7256520" y="1639800"/>
              <a:ext cx="562320" cy="573120"/>
            </a:xfrm>
            <a:custGeom>
              <a:avLst/>
              <a:gdLst/>
              <a:ahLst/>
              <a:cxnLst/>
              <a:rect l="l" t="t" r="r" b="b"/>
              <a:pathLst>
                <a:path w="1562" h="1592" extrusionOk="0">
                  <a:moveTo>
                    <a:pt x="295" y="0"/>
                  </a:moveTo>
                  <a:lnTo>
                    <a:pt x="0" y="301"/>
                  </a:lnTo>
                  <a:lnTo>
                    <a:pt x="486" y="796"/>
                  </a:lnTo>
                  <a:lnTo>
                    <a:pt x="0" y="1291"/>
                  </a:lnTo>
                  <a:lnTo>
                    <a:pt x="295" y="1592"/>
                  </a:lnTo>
                  <a:lnTo>
                    <a:pt x="781" y="1097"/>
                  </a:lnTo>
                  <a:lnTo>
                    <a:pt x="1267" y="1592"/>
                  </a:lnTo>
                  <a:lnTo>
                    <a:pt x="1562" y="1291"/>
                  </a:lnTo>
                  <a:lnTo>
                    <a:pt x="1076" y="796"/>
                  </a:lnTo>
                  <a:lnTo>
                    <a:pt x="1562" y="301"/>
                  </a:lnTo>
                  <a:lnTo>
                    <a:pt x="1267" y="0"/>
                  </a:lnTo>
                  <a:lnTo>
                    <a:pt x="781" y="496"/>
                  </a:lnTo>
                  <a:lnTo>
                    <a:pt x="295" y="0"/>
                  </a:lnTo>
                  <a:close/>
                </a:path>
              </a:pathLst>
            </a:custGeom>
            <a:solidFill>
              <a:schemeClr val="dk1"/>
            </a:solidFill>
            <a:ln>
              <a:noFill/>
            </a:ln>
          </p:spPr>
          <p:txBody>
            <a:bodyPr spcFirstLastPara="1" wrap="square" lIns="120000" tIns="60000" rIns="120000" bIns="60000" anchor="ctr" anchorCtr="1">
              <a:noAutofit/>
            </a:bodyPr>
            <a:lstStyle/>
            <a:p>
              <a:pPr defTabSz="1219170">
                <a:buClr>
                  <a:srgbClr val="000000"/>
                </a:buClr>
                <a:buSzPts val="1800"/>
              </a:pPr>
              <a:endParaRPr sz="2400" kern="0">
                <a:solidFill>
                  <a:srgbClr val="000000"/>
                </a:solidFill>
                <a:latin typeface="Arial"/>
                <a:ea typeface="Arial"/>
                <a:cs typeface="Arial"/>
                <a:sym typeface="Arial"/>
              </a:endParaRPr>
            </a:p>
          </p:txBody>
        </p:sp>
        <p:sp>
          <p:nvSpPr>
            <p:cNvPr id="469" name="Google Shape;469;p54"/>
            <p:cNvSpPr/>
            <p:nvPr/>
          </p:nvSpPr>
          <p:spPr>
            <a:xfrm>
              <a:off x="7256520" y="835200"/>
              <a:ext cx="562320" cy="573120"/>
            </a:xfrm>
            <a:custGeom>
              <a:avLst/>
              <a:gdLst/>
              <a:ahLst/>
              <a:cxnLst/>
              <a:rect l="l" t="t" r="r" b="b"/>
              <a:pathLst>
                <a:path w="1562" h="1592" extrusionOk="0">
                  <a:moveTo>
                    <a:pt x="295" y="0"/>
                  </a:moveTo>
                  <a:lnTo>
                    <a:pt x="0" y="301"/>
                  </a:lnTo>
                  <a:lnTo>
                    <a:pt x="486" y="796"/>
                  </a:lnTo>
                  <a:lnTo>
                    <a:pt x="0" y="1291"/>
                  </a:lnTo>
                  <a:lnTo>
                    <a:pt x="295" y="1592"/>
                  </a:lnTo>
                  <a:lnTo>
                    <a:pt x="781" y="1097"/>
                  </a:lnTo>
                  <a:lnTo>
                    <a:pt x="1267" y="1592"/>
                  </a:lnTo>
                  <a:lnTo>
                    <a:pt x="1562" y="1291"/>
                  </a:lnTo>
                  <a:lnTo>
                    <a:pt x="1076" y="796"/>
                  </a:lnTo>
                  <a:lnTo>
                    <a:pt x="1562" y="301"/>
                  </a:lnTo>
                  <a:lnTo>
                    <a:pt x="1267" y="0"/>
                  </a:lnTo>
                  <a:lnTo>
                    <a:pt x="781" y="495"/>
                  </a:lnTo>
                  <a:lnTo>
                    <a:pt x="295" y="0"/>
                  </a:lnTo>
                  <a:close/>
                </a:path>
              </a:pathLst>
            </a:custGeom>
            <a:solidFill>
              <a:schemeClr val="dk1"/>
            </a:solidFill>
            <a:ln>
              <a:noFill/>
            </a:ln>
          </p:spPr>
          <p:txBody>
            <a:bodyPr spcFirstLastPara="1" wrap="square" lIns="120000" tIns="60000" rIns="120000" bIns="60000" anchor="ctr" anchorCtr="1">
              <a:noAutofit/>
            </a:bodyPr>
            <a:lstStyle/>
            <a:p>
              <a:pPr defTabSz="1219170">
                <a:buClr>
                  <a:srgbClr val="000000"/>
                </a:buClr>
                <a:buSzPts val="1800"/>
              </a:pPr>
              <a:endParaRPr sz="2400" kern="0">
                <a:solidFill>
                  <a:srgbClr val="000000"/>
                </a:solidFill>
                <a:latin typeface="Arial"/>
                <a:ea typeface="Arial"/>
                <a:cs typeface="Arial"/>
                <a:sym typeface="Arial"/>
              </a:endParaRPr>
            </a:p>
          </p:txBody>
        </p:sp>
      </p:grpSp>
      <p:cxnSp>
        <p:nvCxnSpPr>
          <p:cNvPr id="470" name="Google Shape;470;p54"/>
          <p:cNvCxnSpPr/>
          <p:nvPr/>
        </p:nvCxnSpPr>
        <p:spPr>
          <a:xfrm rot="10800000">
            <a:off x="2833000" y="4047451"/>
            <a:ext cx="8742400" cy="0"/>
          </a:xfrm>
          <a:prstGeom prst="straightConnector1">
            <a:avLst/>
          </a:prstGeom>
          <a:noFill/>
          <a:ln w="38100" cap="flat" cmpd="sng">
            <a:solidFill>
              <a:schemeClr val="dk1"/>
            </a:solidFill>
            <a:prstDash val="solid"/>
            <a:round/>
            <a:headEnd type="none" w="sm" len="sm"/>
            <a:tailEnd type="none" w="sm" len="sm"/>
          </a:ln>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5"/>
          <p:cNvSpPr txBox="1"/>
          <p:nvPr/>
        </p:nvSpPr>
        <p:spPr>
          <a:xfrm>
            <a:off x="1781174" y="995044"/>
            <a:ext cx="10163177" cy="697701"/>
          </a:xfrm>
          <a:prstGeom prst="rect">
            <a:avLst/>
          </a:prstGeom>
          <a:noFill/>
          <a:ln>
            <a:noFill/>
          </a:ln>
        </p:spPr>
        <p:txBody>
          <a:bodyPr spcFirstLastPara="1" wrap="square" lIns="121900" tIns="60933" rIns="121900" bIns="60933" anchor="t" anchorCtr="0">
            <a:spAutoFit/>
          </a:bodyPr>
          <a:lstStyle/>
          <a:p>
            <a:pPr defTabSz="1219170">
              <a:buClr>
                <a:srgbClr val="000000"/>
              </a:buClr>
            </a:pPr>
            <a:r>
              <a:rPr lang="en" sz="1867" kern="0" dirty="0">
                <a:solidFill>
                  <a:srgbClr val="FFFFFF"/>
                </a:solidFill>
                <a:latin typeface="Arial"/>
                <a:ea typeface="Arial"/>
                <a:cs typeface="Arial"/>
                <a:sym typeface="Arial"/>
              </a:rPr>
              <a:t>To convert player and ball positions from video frames into </a:t>
            </a:r>
            <a:r>
              <a:rPr lang="en" sz="1867" b="1" kern="0" dirty="0">
                <a:solidFill>
                  <a:srgbClr val="FFFFFF"/>
                </a:solidFill>
                <a:latin typeface="Arial"/>
                <a:ea typeface="Arial"/>
                <a:cs typeface="Arial"/>
                <a:sym typeface="Arial"/>
              </a:rPr>
              <a:t>real-world field coordinates</a:t>
            </a:r>
            <a:r>
              <a:rPr lang="en" sz="1867" kern="0" dirty="0">
                <a:solidFill>
                  <a:srgbClr val="FFFFFF"/>
                </a:solidFill>
                <a:latin typeface="Arial"/>
                <a:ea typeface="Arial"/>
                <a:cs typeface="Arial"/>
                <a:sym typeface="Arial"/>
              </a:rPr>
              <a:t>, we built a pipeline using </a:t>
            </a:r>
            <a:r>
              <a:rPr lang="en" sz="1867" b="1" kern="0" dirty="0">
                <a:solidFill>
                  <a:srgbClr val="FFFFFF"/>
                </a:solidFill>
                <a:latin typeface="Arial"/>
                <a:ea typeface="Arial"/>
                <a:cs typeface="Arial"/>
                <a:sym typeface="Arial"/>
              </a:rPr>
              <a:t>camera calibration</a:t>
            </a:r>
            <a:r>
              <a:rPr lang="en" sz="1867" kern="0" dirty="0">
                <a:solidFill>
                  <a:srgbClr val="FFFFFF"/>
                </a:solidFill>
                <a:latin typeface="Arial"/>
                <a:ea typeface="Arial"/>
                <a:cs typeface="Arial"/>
                <a:sym typeface="Arial"/>
              </a:rPr>
              <a:t> and </a:t>
            </a:r>
            <a:r>
              <a:rPr lang="en" sz="1867" b="1" kern="0" dirty="0">
                <a:solidFill>
                  <a:srgbClr val="FFFFFF"/>
                </a:solidFill>
                <a:latin typeface="Arial"/>
                <a:ea typeface="Arial"/>
                <a:cs typeface="Arial"/>
                <a:sym typeface="Arial"/>
              </a:rPr>
              <a:t>homography estimation</a:t>
            </a:r>
            <a:r>
              <a:rPr lang="en" sz="1867" kern="0" dirty="0">
                <a:solidFill>
                  <a:srgbClr val="000000"/>
                </a:solidFill>
                <a:latin typeface="Arial"/>
                <a:ea typeface="Arial"/>
                <a:cs typeface="Arial"/>
                <a:sym typeface="Arial"/>
              </a:rPr>
              <a:t>.</a:t>
            </a:r>
            <a:endParaRPr sz="1867" kern="0" dirty="0">
              <a:solidFill>
                <a:srgbClr val="000000"/>
              </a:solidFill>
              <a:latin typeface="Arial"/>
              <a:cs typeface="Arial"/>
              <a:sym typeface="Arial"/>
            </a:endParaRPr>
          </a:p>
        </p:txBody>
      </p:sp>
      <p:sp>
        <p:nvSpPr>
          <p:cNvPr id="476" name="Google Shape;476;p55"/>
          <p:cNvSpPr txBox="1"/>
          <p:nvPr/>
        </p:nvSpPr>
        <p:spPr>
          <a:xfrm>
            <a:off x="1447799" y="461564"/>
            <a:ext cx="7372351" cy="533489"/>
          </a:xfrm>
          <a:prstGeom prst="rect">
            <a:avLst/>
          </a:prstGeom>
          <a:noFill/>
          <a:ln>
            <a:noFill/>
          </a:ln>
        </p:spPr>
        <p:txBody>
          <a:bodyPr spcFirstLastPara="1" wrap="square" lIns="121900" tIns="60933" rIns="121900" bIns="60933" anchor="t" anchorCtr="0">
            <a:spAutoFit/>
          </a:bodyPr>
          <a:lstStyle/>
          <a:p>
            <a:pPr defTabSz="1219170">
              <a:buClr>
                <a:srgbClr val="000000"/>
              </a:buClr>
              <a:buSzPts val="2000"/>
            </a:pPr>
            <a:r>
              <a:rPr lang="en" sz="2667" b="1" kern="0">
                <a:solidFill>
                  <a:srgbClr val="FFFFFF"/>
                </a:solidFill>
                <a:latin typeface="Arial"/>
                <a:ea typeface="Arial"/>
                <a:cs typeface="Arial"/>
                <a:sym typeface="Arial"/>
              </a:rPr>
              <a:t> Field Transformation in Sports Analytics</a:t>
            </a:r>
            <a:endParaRPr sz="1867" kern="0">
              <a:solidFill>
                <a:srgbClr val="000000"/>
              </a:solidFill>
              <a:latin typeface="Arial"/>
              <a:cs typeface="Arial"/>
              <a:sym typeface="Arial"/>
            </a:endParaRPr>
          </a:p>
        </p:txBody>
      </p:sp>
      <p:sp>
        <p:nvSpPr>
          <p:cNvPr id="477" name="Google Shape;477;p55"/>
          <p:cNvSpPr txBox="1"/>
          <p:nvPr/>
        </p:nvSpPr>
        <p:spPr>
          <a:xfrm>
            <a:off x="1990725" y="2671029"/>
            <a:ext cx="8001000" cy="1272345"/>
          </a:xfrm>
          <a:prstGeom prst="rect">
            <a:avLst/>
          </a:prstGeom>
          <a:noFill/>
          <a:ln>
            <a:noFill/>
          </a:ln>
        </p:spPr>
        <p:txBody>
          <a:bodyPr spcFirstLastPara="1" wrap="square" lIns="121900" tIns="60933" rIns="121900" bIns="60933" anchor="t" anchorCtr="0">
            <a:spAutoFit/>
          </a:bodyPr>
          <a:lstStyle/>
          <a:p>
            <a:pPr marL="380990" indent="-380990" defTabSz="1219170">
              <a:buClr>
                <a:srgbClr val="FFFFFF"/>
              </a:buClr>
              <a:buSzPts val="1400"/>
              <a:buFont typeface="Arial"/>
              <a:buChar char="•"/>
            </a:pPr>
            <a:r>
              <a:rPr lang="en" sz="1867" kern="0" dirty="0">
                <a:solidFill>
                  <a:srgbClr val="FFFFFF"/>
                </a:solidFill>
                <a:latin typeface="Arial"/>
                <a:ea typeface="Arial"/>
                <a:cs typeface="Arial"/>
                <a:sym typeface="Arial"/>
              </a:rPr>
              <a:t>Used a custom CameraCalibrator pipeline</a:t>
            </a:r>
            <a:endParaRPr sz="1867" kern="0" dirty="0">
              <a:solidFill>
                <a:srgbClr val="000000"/>
              </a:solidFill>
              <a:latin typeface="Arial"/>
              <a:cs typeface="Arial"/>
              <a:sym typeface="Arial"/>
            </a:endParaRPr>
          </a:p>
          <a:p>
            <a:pPr marL="380990" indent="-380990" defTabSz="1219170">
              <a:buClr>
                <a:srgbClr val="FFFFFF"/>
              </a:buClr>
              <a:buSzPts val="1400"/>
              <a:buFont typeface="Arial"/>
              <a:buChar char="•"/>
            </a:pPr>
            <a:r>
              <a:rPr lang="en" sz="1867" kern="0" dirty="0">
                <a:solidFill>
                  <a:srgbClr val="FFFFFF"/>
                </a:solidFill>
                <a:latin typeface="Arial"/>
                <a:ea typeface="Arial"/>
                <a:cs typeface="Arial"/>
                <a:sym typeface="Arial"/>
              </a:rPr>
              <a:t>Loaded pre-trained keypoint and line detection models</a:t>
            </a:r>
            <a:endParaRPr sz="1867" kern="0" dirty="0">
              <a:solidFill>
                <a:srgbClr val="000000"/>
              </a:solidFill>
              <a:latin typeface="Arial"/>
              <a:cs typeface="Arial"/>
              <a:sym typeface="Arial"/>
            </a:endParaRPr>
          </a:p>
          <a:p>
            <a:pPr marL="380990" indent="-380990" defTabSz="1219170">
              <a:buClr>
                <a:srgbClr val="FFFFFF"/>
              </a:buClr>
              <a:buSzPts val="1400"/>
              <a:buFont typeface="Arial"/>
              <a:buChar char="•"/>
            </a:pPr>
            <a:r>
              <a:rPr lang="en" sz="1867" kern="0" dirty="0">
                <a:solidFill>
                  <a:srgbClr val="FFFFFF"/>
                </a:solidFill>
                <a:latin typeface="Arial"/>
                <a:ea typeface="Arial"/>
                <a:cs typeface="Arial"/>
                <a:sym typeface="Arial"/>
              </a:rPr>
              <a:t>Estimated intrinsic &amp; extrinsic camera parameters from a single frame</a:t>
            </a:r>
            <a:endParaRPr sz="1867" kern="0" dirty="0">
              <a:solidFill>
                <a:srgbClr val="000000"/>
              </a:solidFill>
              <a:latin typeface="Arial"/>
              <a:cs typeface="Arial"/>
              <a:sym typeface="Arial"/>
            </a:endParaRPr>
          </a:p>
          <a:p>
            <a:pPr marL="380990" indent="-380990" defTabSz="1219170">
              <a:buClr>
                <a:srgbClr val="FFFFFF"/>
              </a:buClr>
              <a:buSzPts val="1400"/>
              <a:buFont typeface="Arial"/>
              <a:buChar char="•"/>
            </a:pPr>
            <a:r>
              <a:rPr lang="en" sz="1867" kern="0" dirty="0">
                <a:solidFill>
                  <a:srgbClr val="FFFFFF"/>
                </a:solidFill>
                <a:latin typeface="Arial"/>
                <a:ea typeface="Arial"/>
                <a:cs typeface="Arial"/>
                <a:sym typeface="Arial"/>
              </a:rPr>
              <a:t>Output: Projection matrix (P)</a:t>
            </a:r>
            <a:endParaRPr sz="1867" kern="0" dirty="0">
              <a:solidFill>
                <a:srgbClr val="000000"/>
              </a:solidFill>
              <a:latin typeface="Arial"/>
              <a:cs typeface="Arial"/>
              <a:sym typeface="Arial"/>
            </a:endParaRPr>
          </a:p>
        </p:txBody>
      </p:sp>
      <p:sp>
        <p:nvSpPr>
          <p:cNvPr id="478" name="Google Shape;478;p55"/>
          <p:cNvSpPr txBox="1"/>
          <p:nvPr/>
        </p:nvSpPr>
        <p:spPr>
          <a:xfrm>
            <a:off x="1301291" y="1816004"/>
            <a:ext cx="6915151" cy="410379"/>
          </a:xfrm>
          <a:prstGeom prst="rect">
            <a:avLst/>
          </a:prstGeom>
          <a:noFill/>
          <a:ln>
            <a:noFill/>
          </a:ln>
        </p:spPr>
        <p:txBody>
          <a:bodyPr spcFirstLastPara="1" wrap="square" lIns="121900" tIns="60933" rIns="121900" bIns="60933" anchor="t" anchorCtr="0">
            <a:spAutoFit/>
          </a:bodyPr>
          <a:lstStyle/>
          <a:p>
            <a:pPr defTabSz="1219170">
              <a:buClr>
                <a:srgbClr val="000000"/>
              </a:buClr>
            </a:pPr>
            <a:r>
              <a:rPr lang="en" sz="1867" b="1" kern="0" dirty="0">
                <a:solidFill>
                  <a:srgbClr val="FFFFFF"/>
                </a:solidFill>
                <a:latin typeface="Arial"/>
                <a:ea typeface="Arial"/>
                <a:cs typeface="Arial"/>
                <a:sym typeface="Arial"/>
              </a:rPr>
              <a:t>Transformation Pipeline</a:t>
            </a:r>
            <a:endParaRPr sz="1867" b="1" kern="0" dirty="0">
              <a:solidFill>
                <a:srgbClr val="000000"/>
              </a:solidFill>
              <a:latin typeface="Arial"/>
              <a:cs typeface="Arial"/>
              <a:sym typeface="Arial"/>
            </a:endParaRPr>
          </a:p>
        </p:txBody>
      </p:sp>
      <p:sp>
        <p:nvSpPr>
          <p:cNvPr id="479" name="Google Shape;479;p55"/>
          <p:cNvSpPr txBox="1"/>
          <p:nvPr/>
        </p:nvSpPr>
        <p:spPr>
          <a:xfrm>
            <a:off x="1647825" y="2287024"/>
            <a:ext cx="6572251" cy="410379"/>
          </a:xfrm>
          <a:prstGeom prst="rect">
            <a:avLst/>
          </a:prstGeom>
          <a:noFill/>
          <a:ln>
            <a:noFill/>
          </a:ln>
        </p:spPr>
        <p:txBody>
          <a:bodyPr spcFirstLastPara="1" wrap="square" lIns="121900" tIns="60933" rIns="121900" bIns="60933" anchor="t" anchorCtr="0">
            <a:spAutoFit/>
          </a:bodyPr>
          <a:lstStyle/>
          <a:p>
            <a:pPr defTabSz="1219170">
              <a:buClr>
                <a:srgbClr val="000000"/>
              </a:buClr>
            </a:pPr>
            <a:r>
              <a:rPr lang="en" sz="1867" kern="0">
                <a:solidFill>
                  <a:srgbClr val="FFFFFF"/>
                </a:solidFill>
                <a:latin typeface="Arial"/>
                <a:ea typeface="Arial"/>
                <a:cs typeface="Arial"/>
                <a:sym typeface="Arial"/>
              </a:rPr>
              <a:t>1️⃣ Camera Calibration</a:t>
            </a:r>
            <a:endParaRPr sz="1867" kern="0">
              <a:solidFill>
                <a:srgbClr val="000000"/>
              </a:solidFill>
              <a:latin typeface="Arial"/>
              <a:cs typeface="Arial"/>
              <a:sym typeface="Arial"/>
            </a:endParaRPr>
          </a:p>
        </p:txBody>
      </p:sp>
      <p:sp>
        <p:nvSpPr>
          <p:cNvPr id="480" name="Google Shape;480;p55"/>
          <p:cNvSpPr txBox="1"/>
          <p:nvPr/>
        </p:nvSpPr>
        <p:spPr>
          <a:xfrm>
            <a:off x="1990725" y="4514132"/>
            <a:ext cx="8286749" cy="985023"/>
          </a:xfrm>
          <a:prstGeom prst="rect">
            <a:avLst/>
          </a:prstGeom>
          <a:noFill/>
          <a:ln>
            <a:noFill/>
          </a:ln>
        </p:spPr>
        <p:txBody>
          <a:bodyPr spcFirstLastPara="1" wrap="square" lIns="121900" tIns="60933" rIns="121900" bIns="60933" anchor="t" anchorCtr="0">
            <a:spAutoFit/>
          </a:bodyPr>
          <a:lstStyle/>
          <a:p>
            <a:pPr indent="-118530" defTabSz="1219170">
              <a:buClr>
                <a:srgbClr val="FFFFFF"/>
              </a:buClr>
              <a:buSzPts val="1400"/>
              <a:buFont typeface="Arial"/>
              <a:buChar char="•"/>
            </a:pPr>
            <a:r>
              <a:rPr lang="en" sz="1867" kern="0" dirty="0">
                <a:solidFill>
                  <a:srgbClr val="FFFFFF"/>
                </a:solidFill>
                <a:latin typeface="Arial"/>
                <a:ea typeface="Arial"/>
                <a:cs typeface="Arial"/>
                <a:sym typeface="Arial"/>
              </a:rPr>
              <a:t>     Extracted </a:t>
            </a:r>
            <a:r>
              <a:rPr lang="en" sz="1867" b="1" kern="0" dirty="0">
                <a:solidFill>
                  <a:srgbClr val="FFFFFF"/>
                </a:solidFill>
                <a:latin typeface="Arial"/>
                <a:ea typeface="Arial"/>
                <a:cs typeface="Arial"/>
                <a:sym typeface="Arial"/>
              </a:rPr>
              <a:t>homography matrix (H)</a:t>
            </a:r>
            <a:r>
              <a:rPr lang="en" sz="1867" kern="0" dirty="0">
                <a:solidFill>
                  <a:srgbClr val="FFFFFF"/>
                </a:solidFill>
                <a:latin typeface="Arial"/>
                <a:ea typeface="Arial"/>
                <a:cs typeface="Arial"/>
                <a:sym typeface="Arial"/>
              </a:rPr>
              <a:t> from the projection matrix</a:t>
            </a:r>
            <a:endParaRPr sz="1867" kern="0" dirty="0">
              <a:solidFill>
                <a:srgbClr val="000000"/>
              </a:solidFill>
              <a:latin typeface="Arial"/>
              <a:cs typeface="Arial"/>
              <a:sym typeface="Arial"/>
            </a:endParaRPr>
          </a:p>
          <a:p>
            <a:pPr indent="-118530" defTabSz="1219170">
              <a:buClr>
                <a:srgbClr val="FFFFFF"/>
              </a:buClr>
              <a:buSzPts val="1400"/>
              <a:buFont typeface="Arial"/>
              <a:buChar char="•"/>
            </a:pPr>
            <a:r>
              <a:rPr lang="en" sz="1867" b="1" kern="0" dirty="0">
                <a:solidFill>
                  <a:srgbClr val="FFFFFF"/>
                </a:solidFill>
                <a:latin typeface="Arial"/>
                <a:ea typeface="Arial"/>
                <a:cs typeface="Arial"/>
                <a:sym typeface="Arial"/>
              </a:rPr>
              <a:t>     H:</a:t>
            </a:r>
            <a:r>
              <a:rPr lang="en" sz="1867" kern="0" dirty="0">
                <a:solidFill>
                  <a:srgbClr val="FFFFFF"/>
                </a:solidFill>
                <a:latin typeface="Arial"/>
                <a:ea typeface="Arial"/>
                <a:cs typeface="Arial"/>
                <a:sym typeface="Arial"/>
              </a:rPr>
              <a:t> Maps image coordinates → field coordinates</a:t>
            </a:r>
            <a:endParaRPr sz="1867" kern="0" dirty="0">
              <a:solidFill>
                <a:srgbClr val="000000"/>
              </a:solidFill>
              <a:latin typeface="Arial"/>
              <a:cs typeface="Arial"/>
              <a:sym typeface="Arial"/>
            </a:endParaRPr>
          </a:p>
          <a:p>
            <a:pPr indent="-118530" defTabSz="1219170">
              <a:buClr>
                <a:srgbClr val="FFFFFF"/>
              </a:buClr>
              <a:buSzPts val="1400"/>
              <a:buFont typeface="Arial"/>
              <a:buChar char="•"/>
            </a:pPr>
            <a:r>
              <a:rPr lang="en" sz="1867" b="1" kern="0" dirty="0">
                <a:solidFill>
                  <a:srgbClr val="FFFFFF"/>
                </a:solidFill>
                <a:latin typeface="Arial"/>
                <a:ea typeface="Arial"/>
                <a:cs typeface="Arial"/>
                <a:sym typeface="Arial"/>
              </a:rPr>
              <a:t>     H⁻¹ (Inverse):</a:t>
            </a:r>
            <a:r>
              <a:rPr lang="en" sz="1867" kern="0" dirty="0">
                <a:solidFill>
                  <a:srgbClr val="FFFFFF"/>
                </a:solidFill>
                <a:latin typeface="Arial"/>
                <a:ea typeface="Arial"/>
                <a:cs typeface="Arial"/>
                <a:sym typeface="Arial"/>
              </a:rPr>
              <a:t> Converts detected image points to real-world positions</a:t>
            </a:r>
            <a:endParaRPr sz="1867" kern="0" dirty="0">
              <a:solidFill>
                <a:srgbClr val="000000"/>
              </a:solidFill>
              <a:latin typeface="Arial"/>
              <a:cs typeface="Arial"/>
              <a:sym typeface="Arial"/>
            </a:endParaRPr>
          </a:p>
        </p:txBody>
      </p:sp>
      <p:sp>
        <p:nvSpPr>
          <p:cNvPr id="481" name="Google Shape;481;p55"/>
          <p:cNvSpPr txBox="1"/>
          <p:nvPr/>
        </p:nvSpPr>
        <p:spPr>
          <a:xfrm>
            <a:off x="1647825" y="4016277"/>
            <a:ext cx="6572251" cy="410379"/>
          </a:xfrm>
          <a:prstGeom prst="rect">
            <a:avLst/>
          </a:prstGeom>
          <a:noFill/>
          <a:ln>
            <a:noFill/>
          </a:ln>
        </p:spPr>
        <p:txBody>
          <a:bodyPr spcFirstLastPara="1" wrap="square" lIns="121900" tIns="60933" rIns="121900" bIns="60933" anchor="t" anchorCtr="0">
            <a:spAutoFit/>
          </a:bodyPr>
          <a:lstStyle/>
          <a:p>
            <a:pPr defTabSz="1219170">
              <a:buClr>
                <a:srgbClr val="000000"/>
              </a:buClr>
              <a:buSzPts val="1400"/>
            </a:pPr>
            <a:r>
              <a:rPr lang="en" sz="1867" b="1" kern="0" dirty="0">
                <a:solidFill>
                  <a:srgbClr val="FFFFFF"/>
                </a:solidFill>
                <a:latin typeface="Arial"/>
                <a:ea typeface="Arial"/>
                <a:cs typeface="Arial"/>
                <a:sym typeface="Arial"/>
              </a:rPr>
              <a:t>2️⃣ Homography Computation</a:t>
            </a:r>
            <a:endParaRPr sz="1867" kern="0" dirty="0">
              <a:solidFill>
                <a:srgbClr val="000000"/>
              </a:solidFill>
              <a:latin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56"/>
          <p:cNvSpPr txBox="1"/>
          <p:nvPr/>
        </p:nvSpPr>
        <p:spPr>
          <a:xfrm>
            <a:off x="2366962" y="1442317"/>
            <a:ext cx="7458076" cy="1272345"/>
          </a:xfrm>
          <a:prstGeom prst="rect">
            <a:avLst/>
          </a:prstGeom>
          <a:noFill/>
          <a:ln>
            <a:noFill/>
          </a:ln>
        </p:spPr>
        <p:txBody>
          <a:bodyPr spcFirstLastPara="1" wrap="square" lIns="121900" tIns="60933" rIns="121900" bIns="60933" anchor="t" anchorCtr="0">
            <a:spAutoFit/>
          </a:bodyPr>
          <a:lstStyle/>
          <a:p>
            <a:pPr defTabSz="1219170">
              <a:buClr>
                <a:srgbClr val="000000"/>
              </a:buClr>
              <a:buSzPts val="1400"/>
            </a:pPr>
            <a:endParaRPr sz="1867" kern="0" dirty="0">
              <a:solidFill>
                <a:srgbClr val="FFFFFF"/>
              </a:solidFill>
              <a:latin typeface="Arial"/>
              <a:ea typeface="Arial"/>
              <a:cs typeface="Arial"/>
              <a:sym typeface="Arial"/>
            </a:endParaRPr>
          </a:p>
          <a:p>
            <a:pPr indent="-118530" defTabSz="1219170">
              <a:buClr>
                <a:srgbClr val="FFFFFF"/>
              </a:buClr>
              <a:buSzPts val="1400"/>
              <a:buFont typeface="Arial"/>
              <a:buChar char="•"/>
            </a:pPr>
            <a:r>
              <a:rPr lang="en" sz="1867" kern="0" dirty="0">
                <a:solidFill>
                  <a:srgbClr val="FFFFFF"/>
                </a:solidFill>
                <a:latin typeface="Arial"/>
                <a:ea typeface="Arial"/>
                <a:cs typeface="Arial"/>
                <a:sym typeface="Arial"/>
              </a:rPr>
              <a:t>     Calculated the </a:t>
            </a:r>
            <a:r>
              <a:rPr lang="en" sz="1867" b="1" kern="0" dirty="0">
                <a:solidFill>
                  <a:srgbClr val="FFFFFF"/>
                </a:solidFill>
                <a:latin typeface="Arial"/>
                <a:ea typeface="Arial"/>
                <a:cs typeface="Arial"/>
                <a:sym typeface="Arial"/>
              </a:rPr>
              <a:t>bottom-center</a:t>
            </a:r>
            <a:r>
              <a:rPr lang="en" sz="1867" kern="0" dirty="0">
                <a:solidFill>
                  <a:srgbClr val="FFFFFF"/>
                </a:solidFill>
                <a:latin typeface="Arial"/>
                <a:ea typeface="Arial"/>
                <a:cs typeface="Arial"/>
                <a:sym typeface="Arial"/>
              </a:rPr>
              <a:t> of its bounding box</a:t>
            </a:r>
            <a:endParaRPr sz="1867" kern="0" dirty="0">
              <a:solidFill>
                <a:srgbClr val="000000"/>
              </a:solidFill>
              <a:latin typeface="Arial"/>
              <a:cs typeface="Arial"/>
              <a:sym typeface="Arial"/>
            </a:endParaRPr>
          </a:p>
          <a:p>
            <a:pPr indent="-118530" defTabSz="1219170">
              <a:buClr>
                <a:srgbClr val="FFFFFF"/>
              </a:buClr>
              <a:buSzPts val="1400"/>
              <a:buFont typeface="Arial"/>
              <a:buChar char="•"/>
            </a:pPr>
            <a:r>
              <a:rPr lang="en" sz="1867" kern="0" dirty="0">
                <a:solidFill>
                  <a:srgbClr val="FFFFFF"/>
                </a:solidFill>
                <a:latin typeface="Arial"/>
                <a:ea typeface="Arial"/>
                <a:cs typeface="Arial"/>
                <a:sym typeface="Arial"/>
              </a:rPr>
              <a:t>     Applied </a:t>
            </a:r>
            <a:r>
              <a:rPr lang="en" sz="1867" b="1" kern="0" dirty="0">
                <a:solidFill>
                  <a:srgbClr val="FFFFFF"/>
                </a:solidFill>
                <a:latin typeface="Arial"/>
                <a:ea typeface="Arial"/>
                <a:cs typeface="Arial"/>
                <a:sym typeface="Arial"/>
              </a:rPr>
              <a:t>H⁻¹</a:t>
            </a:r>
            <a:r>
              <a:rPr lang="en" sz="1867" kern="0" dirty="0">
                <a:solidFill>
                  <a:srgbClr val="FFFFFF"/>
                </a:solidFill>
                <a:latin typeface="Arial"/>
                <a:ea typeface="Arial"/>
                <a:cs typeface="Arial"/>
                <a:sym typeface="Arial"/>
              </a:rPr>
              <a:t> to map to field coordinates</a:t>
            </a:r>
            <a:endParaRPr sz="1867" kern="0" dirty="0">
              <a:solidFill>
                <a:srgbClr val="000000"/>
              </a:solidFill>
              <a:latin typeface="Arial"/>
              <a:cs typeface="Arial"/>
              <a:sym typeface="Arial"/>
            </a:endParaRPr>
          </a:p>
          <a:p>
            <a:pPr indent="-118530" defTabSz="1219170">
              <a:buClr>
                <a:srgbClr val="FFFFFF"/>
              </a:buClr>
              <a:buSzPts val="1400"/>
              <a:buFont typeface="Arial"/>
              <a:buChar char="•"/>
            </a:pPr>
            <a:r>
              <a:rPr lang="en" sz="1867" kern="0" dirty="0">
                <a:solidFill>
                  <a:srgbClr val="FFFFFF"/>
                </a:solidFill>
                <a:latin typeface="Arial"/>
                <a:ea typeface="Arial"/>
                <a:cs typeface="Arial"/>
                <a:sym typeface="Arial"/>
              </a:rPr>
              <a:t>     Adjusted with a </a:t>
            </a:r>
            <a:r>
              <a:rPr lang="en" sz="1867" b="1" kern="0" dirty="0">
                <a:solidFill>
                  <a:srgbClr val="FFFFFF"/>
                </a:solidFill>
                <a:latin typeface="Arial"/>
                <a:ea typeface="Arial"/>
                <a:cs typeface="Arial"/>
                <a:sym typeface="Arial"/>
              </a:rPr>
              <a:t>field offset</a:t>
            </a:r>
            <a:r>
              <a:rPr lang="en" sz="1867" kern="0" dirty="0">
                <a:solidFill>
                  <a:srgbClr val="FFFFFF"/>
                </a:solidFill>
                <a:latin typeface="Arial"/>
                <a:ea typeface="Arial"/>
                <a:cs typeface="Arial"/>
                <a:sym typeface="Arial"/>
              </a:rPr>
              <a:t> to align with actual dimensions</a:t>
            </a:r>
            <a:endParaRPr sz="1867" kern="0" dirty="0">
              <a:solidFill>
                <a:srgbClr val="000000"/>
              </a:solidFill>
              <a:latin typeface="Arial"/>
              <a:cs typeface="Arial"/>
              <a:sym typeface="Arial"/>
            </a:endParaRPr>
          </a:p>
        </p:txBody>
      </p:sp>
      <p:sp>
        <p:nvSpPr>
          <p:cNvPr id="487" name="Google Shape;487;p56"/>
          <p:cNvSpPr txBox="1"/>
          <p:nvPr/>
        </p:nvSpPr>
        <p:spPr>
          <a:xfrm>
            <a:off x="1581149" y="766366"/>
            <a:ext cx="6572251" cy="410379"/>
          </a:xfrm>
          <a:prstGeom prst="rect">
            <a:avLst/>
          </a:prstGeom>
          <a:noFill/>
          <a:ln>
            <a:noFill/>
          </a:ln>
        </p:spPr>
        <p:txBody>
          <a:bodyPr spcFirstLastPara="1" wrap="square" lIns="121900" tIns="60933" rIns="121900" bIns="60933" anchor="t" anchorCtr="0">
            <a:spAutoFit/>
          </a:bodyPr>
          <a:lstStyle/>
          <a:p>
            <a:pPr defTabSz="1219170">
              <a:buClr>
                <a:srgbClr val="000000"/>
              </a:buClr>
              <a:buSzPts val="1400"/>
            </a:pPr>
            <a:r>
              <a:rPr lang="en" sz="1867" b="1" kern="0">
                <a:solidFill>
                  <a:srgbClr val="FFFFFF"/>
                </a:solidFill>
                <a:latin typeface="Arial"/>
                <a:ea typeface="Arial"/>
                <a:cs typeface="Arial"/>
                <a:sym typeface="Arial"/>
              </a:rPr>
              <a:t>3️⃣ Coordinate Transformation</a:t>
            </a:r>
            <a:endParaRPr sz="1867" kern="0">
              <a:solidFill>
                <a:srgbClr val="000000"/>
              </a:solidFill>
              <a:latin typeface="Arial"/>
              <a:cs typeface="Arial"/>
              <a:sym typeface="Arial"/>
            </a:endParaRPr>
          </a:p>
        </p:txBody>
      </p:sp>
      <p:sp>
        <p:nvSpPr>
          <p:cNvPr id="488" name="Google Shape;488;p56"/>
          <p:cNvSpPr txBox="1"/>
          <p:nvPr/>
        </p:nvSpPr>
        <p:spPr>
          <a:xfrm>
            <a:off x="2162173" y="1223405"/>
            <a:ext cx="6572251" cy="410379"/>
          </a:xfrm>
          <a:prstGeom prst="rect">
            <a:avLst/>
          </a:prstGeom>
          <a:noFill/>
          <a:ln>
            <a:noFill/>
          </a:ln>
        </p:spPr>
        <p:txBody>
          <a:bodyPr spcFirstLastPara="1" wrap="square" lIns="121900" tIns="60933" rIns="121900" bIns="60933" anchor="t" anchorCtr="0">
            <a:spAutoFit/>
          </a:bodyPr>
          <a:lstStyle/>
          <a:p>
            <a:pPr defTabSz="1219170">
              <a:buClr>
                <a:srgbClr val="000000"/>
              </a:buClr>
            </a:pPr>
            <a:r>
              <a:rPr lang="en" sz="1867" kern="0">
                <a:solidFill>
                  <a:srgbClr val="FFFFFF"/>
                </a:solidFill>
                <a:latin typeface="Arial"/>
                <a:ea typeface="Arial"/>
                <a:cs typeface="Arial"/>
                <a:sym typeface="Arial"/>
              </a:rPr>
              <a:t>For each detected object (player or ball), per frame:</a:t>
            </a:r>
            <a:endParaRPr sz="1867" kern="0">
              <a:solidFill>
                <a:srgbClr val="000000"/>
              </a:solidFill>
              <a:latin typeface="Arial"/>
              <a:ea typeface="Arial"/>
              <a:cs typeface="Arial"/>
              <a:sym typeface="Arial"/>
            </a:endParaRPr>
          </a:p>
        </p:txBody>
      </p:sp>
      <p:sp>
        <p:nvSpPr>
          <p:cNvPr id="489" name="Google Shape;489;p56"/>
          <p:cNvSpPr txBox="1"/>
          <p:nvPr/>
        </p:nvSpPr>
        <p:spPr>
          <a:xfrm>
            <a:off x="2366962" y="3696025"/>
            <a:ext cx="8258176" cy="1559668"/>
          </a:xfrm>
          <a:prstGeom prst="rect">
            <a:avLst/>
          </a:prstGeom>
          <a:noFill/>
          <a:ln>
            <a:noFill/>
          </a:ln>
        </p:spPr>
        <p:txBody>
          <a:bodyPr spcFirstLastPara="1" wrap="square" lIns="121900" tIns="60933" rIns="121900" bIns="60933" anchor="t" anchorCtr="0">
            <a:spAutoFit/>
          </a:bodyPr>
          <a:lstStyle/>
          <a:p>
            <a:pPr indent="-118530" defTabSz="1219170">
              <a:buClr>
                <a:srgbClr val="FFFFFF"/>
              </a:buClr>
              <a:buSzPts val="1400"/>
              <a:buFont typeface="Arial"/>
              <a:buChar char="•"/>
            </a:pPr>
            <a:r>
              <a:rPr lang="en" sz="1867" kern="0" dirty="0">
                <a:solidFill>
                  <a:srgbClr val="FFFFFF"/>
                </a:solidFill>
                <a:latin typeface="Arial"/>
                <a:ea typeface="Arial"/>
                <a:cs typeface="Arial"/>
                <a:sym typeface="Arial"/>
              </a:rPr>
              <a:t>    Aggregated all transformed positions</a:t>
            </a:r>
            <a:endParaRPr sz="1867" kern="0" dirty="0">
              <a:solidFill>
                <a:srgbClr val="000000"/>
              </a:solidFill>
              <a:latin typeface="Arial"/>
              <a:cs typeface="Arial"/>
              <a:sym typeface="Arial"/>
            </a:endParaRPr>
          </a:p>
          <a:p>
            <a:pPr indent="-118530" defTabSz="1219170">
              <a:buClr>
                <a:srgbClr val="FFFFFF"/>
              </a:buClr>
              <a:buSzPts val="1400"/>
              <a:buFont typeface="Arial"/>
              <a:buChar char="•"/>
            </a:pPr>
            <a:r>
              <a:rPr lang="en" sz="1867" kern="0" dirty="0">
                <a:solidFill>
                  <a:srgbClr val="FFFFFF"/>
                </a:solidFill>
                <a:latin typeface="Arial"/>
                <a:ea typeface="Arial"/>
                <a:cs typeface="Arial"/>
                <a:sym typeface="Arial"/>
              </a:rPr>
              <a:t>    Structured output in </a:t>
            </a:r>
            <a:r>
              <a:rPr lang="en" sz="1867" b="1" kern="0" dirty="0">
                <a:solidFill>
                  <a:srgbClr val="FFFFFF"/>
                </a:solidFill>
                <a:latin typeface="Arial"/>
                <a:ea typeface="Arial"/>
                <a:cs typeface="Arial"/>
                <a:sym typeface="Arial"/>
              </a:rPr>
              <a:t>JSON format</a:t>
            </a:r>
            <a:r>
              <a:rPr lang="en" sz="1867" kern="0" dirty="0">
                <a:solidFill>
                  <a:srgbClr val="FFFFFF"/>
                </a:solidFill>
                <a:latin typeface="Arial"/>
                <a:ea typeface="Arial"/>
                <a:cs typeface="Arial"/>
                <a:sym typeface="Arial"/>
              </a:rPr>
              <a:t>:</a:t>
            </a:r>
            <a:endParaRPr sz="1867" kern="0" dirty="0">
              <a:solidFill>
                <a:srgbClr val="000000"/>
              </a:solidFill>
              <a:latin typeface="Arial"/>
              <a:cs typeface="Arial"/>
              <a:sym typeface="Arial"/>
            </a:endParaRPr>
          </a:p>
          <a:p>
            <a:pPr marL="990575" lvl="1" indent="-380990" defTabSz="1219170">
              <a:buClr>
                <a:srgbClr val="FFFFFF"/>
              </a:buClr>
              <a:buSzPts val="1400"/>
              <a:buFont typeface="Arial"/>
              <a:buChar char="•"/>
            </a:pPr>
            <a:r>
              <a:rPr lang="en" sz="1867" kern="0" dirty="0">
                <a:solidFill>
                  <a:srgbClr val="FFFFFF"/>
                </a:solidFill>
                <a:latin typeface="Arial"/>
                <a:ea typeface="Arial"/>
                <a:cs typeface="Arial"/>
                <a:sym typeface="Arial"/>
              </a:rPr>
              <a:t>Player field coordinates</a:t>
            </a:r>
            <a:endParaRPr sz="1867" kern="0" dirty="0">
              <a:solidFill>
                <a:srgbClr val="000000"/>
              </a:solidFill>
              <a:latin typeface="Arial"/>
              <a:cs typeface="Arial"/>
              <a:sym typeface="Arial"/>
            </a:endParaRPr>
          </a:p>
          <a:p>
            <a:pPr marL="990575" lvl="1" indent="-380990" defTabSz="1219170">
              <a:buClr>
                <a:srgbClr val="FFFFFF"/>
              </a:buClr>
              <a:buSzPts val="1400"/>
              <a:buFont typeface="Arial"/>
              <a:buChar char="•"/>
            </a:pPr>
            <a:r>
              <a:rPr lang="en" sz="1867" kern="0" dirty="0">
                <a:solidFill>
                  <a:srgbClr val="FFFFFF"/>
                </a:solidFill>
                <a:latin typeface="Arial"/>
                <a:ea typeface="Arial"/>
                <a:cs typeface="Arial"/>
                <a:sym typeface="Arial"/>
              </a:rPr>
              <a:t>Ball field coordinates</a:t>
            </a:r>
            <a:endParaRPr sz="1867" kern="0" dirty="0">
              <a:solidFill>
                <a:srgbClr val="000000"/>
              </a:solidFill>
              <a:latin typeface="Arial"/>
              <a:cs typeface="Arial"/>
              <a:sym typeface="Arial"/>
            </a:endParaRPr>
          </a:p>
          <a:p>
            <a:pPr marL="990575" lvl="1" indent="-380990" defTabSz="1219170">
              <a:buClr>
                <a:srgbClr val="FFFFFF"/>
              </a:buClr>
              <a:buSzPts val="1400"/>
              <a:buFont typeface="Arial"/>
              <a:buChar char="•"/>
            </a:pPr>
            <a:r>
              <a:rPr lang="en" sz="1867" kern="0" dirty="0">
                <a:solidFill>
                  <a:srgbClr val="FFFFFF"/>
                </a:solidFill>
                <a:latin typeface="Arial"/>
                <a:ea typeface="Arial"/>
                <a:cs typeface="Arial"/>
                <a:sym typeface="Arial"/>
              </a:rPr>
              <a:t>Organized </a:t>
            </a:r>
            <a:r>
              <a:rPr lang="en" sz="1867" b="1" kern="0" dirty="0">
                <a:solidFill>
                  <a:srgbClr val="FFFFFF"/>
                </a:solidFill>
                <a:latin typeface="Arial"/>
                <a:ea typeface="Arial"/>
                <a:cs typeface="Arial"/>
                <a:sym typeface="Arial"/>
              </a:rPr>
              <a:t>per frame</a:t>
            </a:r>
            <a:endParaRPr sz="1867" kern="0" dirty="0">
              <a:solidFill>
                <a:srgbClr val="FFFFFF"/>
              </a:solidFill>
              <a:latin typeface="Arial"/>
              <a:ea typeface="Arial"/>
              <a:cs typeface="Arial"/>
              <a:sym typeface="Arial"/>
            </a:endParaRPr>
          </a:p>
        </p:txBody>
      </p:sp>
      <p:sp>
        <p:nvSpPr>
          <p:cNvPr id="490" name="Google Shape;490;p56"/>
          <p:cNvSpPr txBox="1"/>
          <p:nvPr/>
        </p:nvSpPr>
        <p:spPr>
          <a:xfrm>
            <a:off x="1581149" y="3119640"/>
            <a:ext cx="6572251" cy="410379"/>
          </a:xfrm>
          <a:prstGeom prst="rect">
            <a:avLst/>
          </a:prstGeom>
          <a:noFill/>
          <a:ln>
            <a:noFill/>
          </a:ln>
        </p:spPr>
        <p:txBody>
          <a:bodyPr spcFirstLastPara="1" wrap="square" lIns="121900" tIns="60933" rIns="121900" bIns="60933" anchor="t" anchorCtr="0">
            <a:spAutoFit/>
          </a:bodyPr>
          <a:lstStyle/>
          <a:p>
            <a:pPr defTabSz="1219170">
              <a:buClr>
                <a:srgbClr val="000000"/>
              </a:buClr>
              <a:buSzPts val="1400"/>
            </a:pPr>
            <a:r>
              <a:rPr lang="en" sz="1867" b="1" kern="0">
                <a:solidFill>
                  <a:srgbClr val="FFFFFF"/>
                </a:solidFill>
                <a:latin typeface="Arial"/>
                <a:ea typeface="Arial"/>
                <a:cs typeface="Arial"/>
                <a:sym typeface="Arial"/>
              </a:rPr>
              <a:t>4️⃣ Result Structuring</a:t>
            </a:r>
            <a:endParaRPr sz="1867" kern="0">
              <a:solidFill>
                <a:srgbClr val="000000"/>
              </a:solidFill>
              <a:latin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7A7048-E9A0-8274-83D1-F573FDDAB33A}"/>
              </a:ext>
            </a:extLst>
          </p:cNvPr>
          <p:cNvPicPr>
            <a:picLocks noChangeAspect="1"/>
          </p:cNvPicPr>
          <p:nvPr/>
        </p:nvPicPr>
        <p:blipFill>
          <a:blip r:embed="rId2"/>
          <a:stretch>
            <a:fillRect/>
          </a:stretch>
        </p:blipFill>
        <p:spPr>
          <a:xfrm>
            <a:off x="164865" y="1630936"/>
            <a:ext cx="5859417" cy="3902013"/>
          </a:xfrm>
          <a:prstGeom prst="rect">
            <a:avLst/>
          </a:prstGeom>
        </p:spPr>
      </p:pic>
      <p:pic>
        <p:nvPicPr>
          <p:cNvPr id="4" name="Picture 3">
            <a:extLst>
              <a:ext uri="{FF2B5EF4-FFF2-40B4-BE49-F238E27FC236}">
                <a16:creationId xmlns:a16="http://schemas.microsoft.com/office/drawing/2014/main" id="{0193CFCD-0425-2D66-DF0B-D12CF768804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7174" y="261214"/>
            <a:ext cx="5566301" cy="6357301"/>
          </a:xfrm>
          <a:prstGeom prst="rect">
            <a:avLst/>
          </a:prstGeom>
          <a:noFill/>
          <a:ln>
            <a:noFill/>
          </a:ln>
        </p:spPr>
      </p:pic>
    </p:spTree>
    <p:extLst>
      <p:ext uri="{BB962C8B-B14F-4D97-AF65-F5344CB8AC3E}">
        <p14:creationId xmlns:p14="http://schemas.microsoft.com/office/powerpoint/2010/main" val="30246873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57"/>
          <p:cNvSpPr txBox="1">
            <a:spLocks noGrp="1"/>
          </p:cNvSpPr>
          <p:nvPr>
            <p:ph type="title"/>
          </p:nvPr>
        </p:nvSpPr>
        <p:spPr>
          <a:xfrm>
            <a:off x="2833000" y="2124853"/>
            <a:ext cx="9787625" cy="1304148"/>
          </a:xfrm>
          <a:prstGeom prst="rect">
            <a:avLst/>
          </a:prstGeom>
          <a:noFill/>
          <a:ln>
            <a:noFill/>
          </a:ln>
        </p:spPr>
        <p:txBody>
          <a:bodyPr spcFirstLastPara="1" wrap="square" lIns="121900" tIns="121900" rIns="121900" bIns="121900" anchor="b" anchorCtr="0">
            <a:noAutofit/>
          </a:bodyPr>
          <a:lstStyle/>
          <a:p>
            <a:r>
              <a:rPr lang="en"/>
              <a:t>Ball </a:t>
            </a:r>
            <a:br>
              <a:rPr lang="en"/>
            </a:br>
            <a:r>
              <a:rPr lang="en"/>
              <a:t>Calculation</a:t>
            </a:r>
            <a:endParaRPr/>
          </a:p>
        </p:txBody>
      </p:sp>
      <p:grpSp>
        <p:nvGrpSpPr>
          <p:cNvPr id="497" name="Google Shape;497;p57"/>
          <p:cNvGrpSpPr/>
          <p:nvPr/>
        </p:nvGrpSpPr>
        <p:grpSpPr>
          <a:xfrm>
            <a:off x="10575620" y="530686"/>
            <a:ext cx="375929" cy="1458713"/>
            <a:chOff x="7256520" y="835200"/>
            <a:chExt cx="562320" cy="2181960"/>
          </a:xfrm>
        </p:grpSpPr>
        <p:sp>
          <p:nvSpPr>
            <p:cNvPr id="498" name="Google Shape;498;p57"/>
            <p:cNvSpPr/>
            <p:nvPr/>
          </p:nvSpPr>
          <p:spPr>
            <a:xfrm>
              <a:off x="7256520" y="2444400"/>
              <a:ext cx="562320" cy="572760"/>
            </a:xfrm>
            <a:custGeom>
              <a:avLst/>
              <a:gdLst/>
              <a:ahLst/>
              <a:cxnLst/>
              <a:rect l="l" t="t" r="r" b="b"/>
              <a:pathLst>
                <a:path w="1562" h="1591" extrusionOk="0">
                  <a:moveTo>
                    <a:pt x="295" y="0"/>
                  </a:moveTo>
                  <a:lnTo>
                    <a:pt x="0" y="301"/>
                  </a:lnTo>
                  <a:lnTo>
                    <a:pt x="486" y="796"/>
                  </a:lnTo>
                  <a:lnTo>
                    <a:pt x="0" y="1291"/>
                  </a:lnTo>
                  <a:lnTo>
                    <a:pt x="295" y="1591"/>
                  </a:lnTo>
                  <a:lnTo>
                    <a:pt x="781" y="1096"/>
                  </a:lnTo>
                  <a:lnTo>
                    <a:pt x="1267" y="1591"/>
                  </a:lnTo>
                  <a:lnTo>
                    <a:pt x="1562" y="1291"/>
                  </a:lnTo>
                  <a:lnTo>
                    <a:pt x="1076" y="796"/>
                  </a:lnTo>
                  <a:lnTo>
                    <a:pt x="1562" y="301"/>
                  </a:lnTo>
                  <a:lnTo>
                    <a:pt x="1267" y="0"/>
                  </a:lnTo>
                  <a:lnTo>
                    <a:pt x="781" y="496"/>
                  </a:lnTo>
                  <a:lnTo>
                    <a:pt x="295" y="0"/>
                  </a:lnTo>
                  <a:close/>
                </a:path>
              </a:pathLst>
            </a:custGeom>
            <a:solidFill>
              <a:schemeClr val="dk1"/>
            </a:solidFill>
            <a:ln>
              <a:noFill/>
            </a:ln>
          </p:spPr>
          <p:txBody>
            <a:bodyPr spcFirstLastPara="1" wrap="square" lIns="120000" tIns="60000" rIns="120000" bIns="60000" anchor="ctr" anchorCtr="1">
              <a:noAutofit/>
            </a:bodyPr>
            <a:lstStyle/>
            <a:p>
              <a:pPr defTabSz="1219170">
                <a:buClr>
                  <a:srgbClr val="000000"/>
                </a:buClr>
                <a:buSzPts val="1800"/>
              </a:pPr>
              <a:endParaRPr sz="2400" kern="0">
                <a:solidFill>
                  <a:srgbClr val="000000"/>
                </a:solidFill>
                <a:latin typeface="Arial"/>
                <a:ea typeface="Arial"/>
                <a:cs typeface="Arial"/>
                <a:sym typeface="Arial"/>
              </a:endParaRPr>
            </a:p>
          </p:txBody>
        </p:sp>
        <p:sp>
          <p:nvSpPr>
            <p:cNvPr id="499" name="Google Shape;499;p57"/>
            <p:cNvSpPr/>
            <p:nvPr/>
          </p:nvSpPr>
          <p:spPr>
            <a:xfrm>
              <a:off x="7256520" y="1639800"/>
              <a:ext cx="562320" cy="573120"/>
            </a:xfrm>
            <a:custGeom>
              <a:avLst/>
              <a:gdLst/>
              <a:ahLst/>
              <a:cxnLst/>
              <a:rect l="l" t="t" r="r" b="b"/>
              <a:pathLst>
                <a:path w="1562" h="1592" extrusionOk="0">
                  <a:moveTo>
                    <a:pt x="295" y="0"/>
                  </a:moveTo>
                  <a:lnTo>
                    <a:pt x="0" y="301"/>
                  </a:lnTo>
                  <a:lnTo>
                    <a:pt x="486" y="796"/>
                  </a:lnTo>
                  <a:lnTo>
                    <a:pt x="0" y="1291"/>
                  </a:lnTo>
                  <a:lnTo>
                    <a:pt x="295" y="1592"/>
                  </a:lnTo>
                  <a:lnTo>
                    <a:pt x="781" y="1097"/>
                  </a:lnTo>
                  <a:lnTo>
                    <a:pt x="1267" y="1592"/>
                  </a:lnTo>
                  <a:lnTo>
                    <a:pt x="1562" y="1291"/>
                  </a:lnTo>
                  <a:lnTo>
                    <a:pt x="1076" y="796"/>
                  </a:lnTo>
                  <a:lnTo>
                    <a:pt x="1562" y="301"/>
                  </a:lnTo>
                  <a:lnTo>
                    <a:pt x="1267" y="0"/>
                  </a:lnTo>
                  <a:lnTo>
                    <a:pt x="781" y="496"/>
                  </a:lnTo>
                  <a:lnTo>
                    <a:pt x="295" y="0"/>
                  </a:lnTo>
                  <a:close/>
                </a:path>
              </a:pathLst>
            </a:custGeom>
            <a:solidFill>
              <a:schemeClr val="dk1"/>
            </a:solidFill>
            <a:ln>
              <a:noFill/>
            </a:ln>
          </p:spPr>
          <p:txBody>
            <a:bodyPr spcFirstLastPara="1" wrap="square" lIns="120000" tIns="60000" rIns="120000" bIns="60000" anchor="ctr" anchorCtr="1">
              <a:noAutofit/>
            </a:bodyPr>
            <a:lstStyle/>
            <a:p>
              <a:pPr defTabSz="1219170">
                <a:buClr>
                  <a:srgbClr val="000000"/>
                </a:buClr>
                <a:buSzPts val="1800"/>
              </a:pPr>
              <a:endParaRPr sz="2400" kern="0">
                <a:solidFill>
                  <a:srgbClr val="000000"/>
                </a:solidFill>
                <a:latin typeface="Arial"/>
                <a:ea typeface="Arial"/>
                <a:cs typeface="Arial"/>
                <a:sym typeface="Arial"/>
              </a:endParaRPr>
            </a:p>
          </p:txBody>
        </p:sp>
        <p:sp>
          <p:nvSpPr>
            <p:cNvPr id="500" name="Google Shape;500;p57"/>
            <p:cNvSpPr/>
            <p:nvPr/>
          </p:nvSpPr>
          <p:spPr>
            <a:xfrm>
              <a:off x="7256520" y="835200"/>
              <a:ext cx="562320" cy="573120"/>
            </a:xfrm>
            <a:custGeom>
              <a:avLst/>
              <a:gdLst/>
              <a:ahLst/>
              <a:cxnLst/>
              <a:rect l="l" t="t" r="r" b="b"/>
              <a:pathLst>
                <a:path w="1562" h="1592" extrusionOk="0">
                  <a:moveTo>
                    <a:pt x="295" y="0"/>
                  </a:moveTo>
                  <a:lnTo>
                    <a:pt x="0" y="301"/>
                  </a:lnTo>
                  <a:lnTo>
                    <a:pt x="486" y="796"/>
                  </a:lnTo>
                  <a:lnTo>
                    <a:pt x="0" y="1291"/>
                  </a:lnTo>
                  <a:lnTo>
                    <a:pt x="295" y="1592"/>
                  </a:lnTo>
                  <a:lnTo>
                    <a:pt x="781" y="1097"/>
                  </a:lnTo>
                  <a:lnTo>
                    <a:pt x="1267" y="1592"/>
                  </a:lnTo>
                  <a:lnTo>
                    <a:pt x="1562" y="1291"/>
                  </a:lnTo>
                  <a:lnTo>
                    <a:pt x="1076" y="796"/>
                  </a:lnTo>
                  <a:lnTo>
                    <a:pt x="1562" y="301"/>
                  </a:lnTo>
                  <a:lnTo>
                    <a:pt x="1267" y="0"/>
                  </a:lnTo>
                  <a:lnTo>
                    <a:pt x="781" y="495"/>
                  </a:lnTo>
                  <a:lnTo>
                    <a:pt x="295" y="0"/>
                  </a:lnTo>
                  <a:close/>
                </a:path>
              </a:pathLst>
            </a:custGeom>
            <a:solidFill>
              <a:schemeClr val="dk1"/>
            </a:solidFill>
            <a:ln>
              <a:noFill/>
            </a:ln>
          </p:spPr>
          <p:txBody>
            <a:bodyPr spcFirstLastPara="1" wrap="square" lIns="120000" tIns="60000" rIns="120000" bIns="60000" anchor="ctr" anchorCtr="1">
              <a:noAutofit/>
            </a:bodyPr>
            <a:lstStyle/>
            <a:p>
              <a:pPr defTabSz="1219170">
                <a:buClr>
                  <a:srgbClr val="000000"/>
                </a:buClr>
                <a:buSzPts val="1800"/>
              </a:pPr>
              <a:endParaRPr sz="2400" kern="0">
                <a:solidFill>
                  <a:srgbClr val="000000"/>
                </a:solidFill>
                <a:latin typeface="Arial"/>
                <a:ea typeface="Arial"/>
                <a:cs typeface="Arial"/>
                <a:sym typeface="Arial"/>
              </a:endParaRPr>
            </a:p>
          </p:txBody>
        </p:sp>
      </p:grpSp>
      <p:cxnSp>
        <p:nvCxnSpPr>
          <p:cNvPr id="501" name="Google Shape;501;p57"/>
          <p:cNvCxnSpPr/>
          <p:nvPr/>
        </p:nvCxnSpPr>
        <p:spPr>
          <a:xfrm rot="10800000">
            <a:off x="2833000" y="4047451"/>
            <a:ext cx="8742400" cy="0"/>
          </a:xfrm>
          <a:prstGeom prst="straightConnector1">
            <a:avLst/>
          </a:prstGeom>
          <a:noFill/>
          <a:ln w="38100" cap="flat" cmpd="sng">
            <a:solidFill>
              <a:schemeClr val="dk1"/>
            </a:solidFill>
            <a:prstDash val="solid"/>
            <a:round/>
            <a:headEnd type="none" w="sm" len="sm"/>
            <a:tailEnd type="none" w="sm" len="sm"/>
          </a:ln>
        </p:spPr>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58"/>
          <p:cNvSpPr txBox="1"/>
          <p:nvPr/>
        </p:nvSpPr>
        <p:spPr>
          <a:xfrm>
            <a:off x="1762126" y="1041084"/>
            <a:ext cx="9001125" cy="410379"/>
          </a:xfrm>
          <a:prstGeom prst="rect">
            <a:avLst/>
          </a:prstGeom>
          <a:noFill/>
          <a:ln>
            <a:noFill/>
          </a:ln>
        </p:spPr>
        <p:txBody>
          <a:bodyPr spcFirstLastPara="1" wrap="square" lIns="121900" tIns="60933" rIns="121900" bIns="60933" anchor="t" anchorCtr="0">
            <a:spAutoFit/>
          </a:bodyPr>
          <a:lstStyle/>
          <a:p>
            <a:pPr defTabSz="1219170">
              <a:buClr>
                <a:srgbClr val="000000"/>
              </a:buClr>
            </a:pPr>
            <a:r>
              <a:rPr lang="en" sz="1867" kern="0">
                <a:solidFill>
                  <a:srgbClr val="FFFFFF"/>
                </a:solidFill>
                <a:latin typeface="Arial"/>
                <a:ea typeface="Arial"/>
                <a:cs typeface="Arial"/>
                <a:sym typeface="Arial"/>
              </a:rPr>
              <a:t>A step-by-step breakdown of how we determine </a:t>
            </a:r>
            <a:r>
              <a:rPr lang="en" sz="1867" b="1" kern="0">
                <a:solidFill>
                  <a:srgbClr val="FFFFFF"/>
                </a:solidFill>
                <a:latin typeface="Arial"/>
                <a:ea typeface="Arial"/>
                <a:cs typeface="Arial"/>
                <a:sym typeface="Arial"/>
              </a:rPr>
              <a:t>team possession</a:t>
            </a:r>
            <a:r>
              <a:rPr lang="en" sz="1867" kern="0">
                <a:solidFill>
                  <a:srgbClr val="FFFFFF"/>
                </a:solidFill>
                <a:latin typeface="Arial"/>
                <a:ea typeface="Arial"/>
                <a:cs typeface="Arial"/>
                <a:sym typeface="Arial"/>
              </a:rPr>
              <a:t> in each frame:</a:t>
            </a:r>
            <a:endParaRPr sz="1867" kern="0">
              <a:solidFill>
                <a:srgbClr val="000000"/>
              </a:solidFill>
              <a:latin typeface="Arial"/>
              <a:cs typeface="Arial"/>
              <a:sym typeface="Arial"/>
            </a:endParaRPr>
          </a:p>
        </p:txBody>
      </p:sp>
      <p:sp>
        <p:nvSpPr>
          <p:cNvPr id="507" name="Google Shape;507;p58"/>
          <p:cNvSpPr txBox="1"/>
          <p:nvPr/>
        </p:nvSpPr>
        <p:spPr>
          <a:xfrm>
            <a:off x="1609725" y="404416"/>
            <a:ext cx="6572251" cy="533489"/>
          </a:xfrm>
          <a:prstGeom prst="rect">
            <a:avLst/>
          </a:prstGeom>
          <a:noFill/>
          <a:ln>
            <a:noFill/>
          </a:ln>
        </p:spPr>
        <p:txBody>
          <a:bodyPr spcFirstLastPara="1" wrap="square" lIns="121900" tIns="60933" rIns="121900" bIns="60933" anchor="t" anchorCtr="0">
            <a:spAutoFit/>
          </a:bodyPr>
          <a:lstStyle/>
          <a:p>
            <a:pPr defTabSz="1219170">
              <a:buClr>
                <a:srgbClr val="000000"/>
              </a:buClr>
              <a:buSzPts val="2000"/>
            </a:pPr>
            <a:r>
              <a:rPr lang="en" sz="2667" b="1" kern="0">
                <a:solidFill>
                  <a:srgbClr val="FFFFFF"/>
                </a:solidFill>
                <a:latin typeface="Arial"/>
                <a:ea typeface="Arial"/>
                <a:cs typeface="Arial"/>
                <a:sym typeface="Arial"/>
              </a:rPr>
              <a:t>⚽ Ball Possession Tracking Logic</a:t>
            </a:r>
            <a:endParaRPr sz="1867" kern="0">
              <a:solidFill>
                <a:srgbClr val="000000"/>
              </a:solidFill>
              <a:latin typeface="Arial"/>
              <a:cs typeface="Arial"/>
              <a:sym typeface="Arial"/>
            </a:endParaRPr>
          </a:p>
        </p:txBody>
      </p:sp>
      <p:sp>
        <p:nvSpPr>
          <p:cNvPr id="508" name="Google Shape;508;p58"/>
          <p:cNvSpPr txBox="1"/>
          <p:nvPr/>
        </p:nvSpPr>
        <p:spPr>
          <a:xfrm>
            <a:off x="2438398" y="1914445"/>
            <a:ext cx="8905876" cy="1272345"/>
          </a:xfrm>
          <a:prstGeom prst="rect">
            <a:avLst/>
          </a:prstGeom>
          <a:noFill/>
          <a:ln>
            <a:noFill/>
          </a:ln>
        </p:spPr>
        <p:txBody>
          <a:bodyPr spcFirstLastPara="1" wrap="square" lIns="121900" tIns="60933" rIns="121900" bIns="60933" anchor="t" anchorCtr="0">
            <a:spAutoFit/>
          </a:bodyPr>
          <a:lstStyle/>
          <a:p>
            <a:pPr indent="-118530" defTabSz="1219170">
              <a:buClr>
                <a:srgbClr val="FFFFFF"/>
              </a:buClr>
              <a:buSzPts val="1400"/>
              <a:buFont typeface="Arial"/>
              <a:buChar char="•"/>
            </a:pPr>
            <a:r>
              <a:rPr lang="en" sz="1867" b="1" kern="0">
                <a:solidFill>
                  <a:srgbClr val="000000"/>
                </a:solidFill>
                <a:latin typeface="Arial"/>
                <a:ea typeface="Arial"/>
                <a:cs typeface="Arial"/>
                <a:sym typeface="Arial"/>
              </a:rPr>
              <a:t>    </a:t>
            </a:r>
            <a:r>
              <a:rPr lang="en" sz="1867" b="1" kern="0">
                <a:solidFill>
                  <a:srgbClr val="FFFFFF"/>
                </a:solidFill>
                <a:latin typeface="Arial"/>
                <a:ea typeface="Arial"/>
                <a:cs typeface="Arial"/>
                <a:sym typeface="Arial"/>
              </a:rPr>
              <a:t>If multiple detections:</a:t>
            </a:r>
            <a:br>
              <a:rPr lang="en" sz="1867" kern="0">
                <a:solidFill>
                  <a:srgbClr val="FFFFFF"/>
                </a:solidFill>
                <a:latin typeface="Arial"/>
                <a:ea typeface="Arial"/>
                <a:cs typeface="Arial"/>
                <a:sym typeface="Arial"/>
              </a:rPr>
            </a:br>
            <a:r>
              <a:rPr lang="en" sz="1867" kern="0">
                <a:solidFill>
                  <a:srgbClr val="FFFFFF"/>
                </a:solidFill>
                <a:latin typeface="Arial"/>
                <a:ea typeface="Arial"/>
                <a:cs typeface="Arial"/>
                <a:sym typeface="Arial"/>
              </a:rPr>
              <a:t>     ➤ Choose the ball position </a:t>
            </a:r>
            <a:r>
              <a:rPr lang="en" sz="1867" b="1" kern="0">
                <a:solidFill>
                  <a:srgbClr val="FFFFFF"/>
                </a:solidFill>
                <a:latin typeface="Arial"/>
                <a:ea typeface="Arial"/>
                <a:cs typeface="Arial"/>
                <a:sym typeface="Arial"/>
              </a:rPr>
              <a:t>closest to the previous frame’s position</a:t>
            </a:r>
            <a:endParaRPr sz="1867" kern="0">
              <a:solidFill>
                <a:srgbClr val="FFFFFF"/>
              </a:solidFill>
              <a:latin typeface="Arial"/>
              <a:ea typeface="Arial"/>
              <a:cs typeface="Arial"/>
              <a:sym typeface="Arial"/>
            </a:endParaRPr>
          </a:p>
          <a:p>
            <a:pPr indent="-118530" defTabSz="1219170">
              <a:buClr>
                <a:srgbClr val="FFFFFF"/>
              </a:buClr>
              <a:buSzPts val="1400"/>
              <a:buFont typeface="Arial"/>
              <a:buChar char="•"/>
            </a:pPr>
            <a:r>
              <a:rPr lang="en" sz="1867" b="1" kern="0">
                <a:solidFill>
                  <a:srgbClr val="FFFFFF"/>
                </a:solidFill>
                <a:latin typeface="Arial"/>
                <a:ea typeface="Arial"/>
                <a:cs typeface="Arial"/>
                <a:sym typeface="Arial"/>
              </a:rPr>
              <a:t>    If no detection:</a:t>
            </a:r>
            <a:br>
              <a:rPr lang="en" sz="1867" kern="0">
                <a:solidFill>
                  <a:srgbClr val="FFFFFF"/>
                </a:solidFill>
                <a:latin typeface="Arial"/>
                <a:ea typeface="Arial"/>
                <a:cs typeface="Arial"/>
                <a:sym typeface="Arial"/>
              </a:rPr>
            </a:br>
            <a:r>
              <a:rPr lang="en" sz="1867" kern="0">
                <a:solidFill>
                  <a:srgbClr val="FFFFFF"/>
                </a:solidFill>
                <a:latin typeface="Arial"/>
                <a:ea typeface="Arial"/>
                <a:cs typeface="Arial"/>
                <a:sym typeface="Arial"/>
              </a:rPr>
              <a:t>     ➤ Use the </a:t>
            </a:r>
            <a:r>
              <a:rPr lang="en" sz="1867" b="1" kern="0">
                <a:solidFill>
                  <a:srgbClr val="FFFFFF"/>
                </a:solidFill>
                <a:latin typeface="Arial"/>
                <a:ea typeface="Arial"/>
                <a:cs typeface="Arial"/>
                <a:sym typeface="Arial"/>
              </a:rPr>
              <a:t>last known valid position</a:t>
            </a:r>
            <a:endParaRPr sz="1867" kern="0">
              <a:solidFill>
                <a:srgbClr val="FFFFFF"/>
              </a:solidFill>
              <a:latin typeface="Arial"/>
              <a:ea typeface="Arial"/>
              <a:cs typeface="Arial"/>
              <a:sym typeface="Arial"/>
            </a:endParaRPr>
          </a:p>
        </p:txBody>
      </p:sp>
      <p:sp>
        <p:nvSpPr>
          <p:cNvPr id="509" name="Google Shape;509;p58"/>
          <p:cNvSpPr txBox="1"/>
          <p:nvPr/>
        </p:nvSpPr>
        <p:spPr>
          <a:xfrm>
            <a:off x="2124075" y="1477765"/>
            <a:ext cx="6572251" cy="410379"/>
          </a:xfrm>
          <a:prstGeom prst="rect">
            <a:avLst/>
          </a:prstGeom>
          <a:noFill/>
          <a:ln>
            <a:noFill/>
          </a:ln>
        </p:spPr>
        <p:txBody>
          <a:bodyPr spcFirstLastPara="1" wrap="square" lIns="121900" tIns="60933" rIns="121900" bIns="60933" anchor="t" anchorCtr="0">
            <a:spAutoFit/>
          </a:bodyPr>
          <a:lstStyle/>
          <a:p>
            <a:pPr defTabSz="1219170">
              <a:buClr>
                <a:srgbClr val="000000"/>
              </a:buClr>
              <a:buSzPts val="1400"/>
            </a:pPr>
            <a:r>
              <a:rPr lang="en" sz="1867" b="1" kern="0">
                <a:solidFill>
                  <a:srgbClr val="FFFFFF"/>
                </a:solidFill>
                <a:latin typeface="Arial"/>
                <a:ea typeface="Arial"/>
                <a:cs typeface="Arial"/>
                <a:sym typeface="Arial"/>
              </a:rPr>
              <a:t>Step 1: Process Ball Position</a:t>
            </a:r>
            <a:endParaRPr sz="1867" kern="0">
              <a:solidFill>
                <a:srgbClr val="000000"/>
              </a:solidFill>
              <a:latin typeface="Arial"/>
              <a:cs typeface="Arial"/>
              <a:sym typeface="Arial"/>
            </a:endParaRPr>
          </a:p>
        </p:txBody>
      </p:sp>
      <p:sp>
        <p:nvSpPr>
          <p:cNvPr id="510" name="Google Shape;510;p58"/>
          <p:cNvSpPr txBox="1"/>
          <p:nvPr/>
        </p:nvSpPr>
        <p:spPr>
          <a:xfrm>
            <a:off x="1762125" y="3429000"/>
            <a:ext cx="6572251" cy="533489"/>
          </a:xfrm>
          <a:prstGeom prst="rect">
            <a:avLst/>
          </a:prstGeom>
          <a:noFill/>
          <a:ln>
            <a:noFill/>
          </a:ln>
        </p:spPr>
        <p:txBody>
          <a:bodyPr spcFirstLastPara="1" wrap="square" lIns="121900" tIns="60933" rIns="121900" bIns="60933" anchor="t" anchorCtr="0">
            <a:spAutoFit/>
          </a:bodyPr>
          <a:lstStyle/>
          <a:p>
            <a:pPr defTabSz="1219170">
              <a:buClr>
                <a:srgbClr val="000000"/>
              </a:buClr>
            </a:pPr>
            <a:r>
              <a:rPr lang="en" sz="2667" b="1" kern="0">
                <a:solidFill>
                  <a:srgbClr val="FFFFFF"/>
                </a:solidFill>
                <a:latin typeface="Arial"/>
                <a:ea typeface="Arial"/>
                <a:cs typeface="Arial"/>
                <a:sym typeface="Arial"/>
              </a:rPr>
              <a:t>📏 Step 2: Calculate Distances</a:t>
            </a:r>
            <a:endParaRPr sz="1867" kern="0">
              <a:solidFill>
                <a:srgbClr val="000000"/>
              </a:solidFill>
              <a:latin typeface="Arial"/>
              <a:cs typeface="Arial"/>
              <a:sym typeface="Arial"/>
            </a:endParaRPr>
          </a:p>
        </p:txBody>
      </p:sp>
      <p:sp>
        <p:nvSpPr>
          <p:cNvPr id="511" name="Google Shape;511;p58"/>
          <p:cNvSpPr txBox="1"/>
          <p:nvPr/>
        </p:nvSpPr>
        <p:spPr>
          <a:xfrm>
            <a:off x="1762125" y="4029829"/>
            <a:ext cx="10096500" cy="410379"/>
          </a:xfrm>
          <a:prstGeom prst="rect">
            <a:avLst/>
          </a:prstGeom>
          <a:noFill/>
          <a:ln>
            <a:noFill/>
          </a:ln>
        </p:spPr>
        <p:txBody>
          <a:bodyPr spcFirstLastPara="1" wrap="square" lIns="121900" tIns="60933" rIns="121900" bIns="60933" anchor="t" anchorCtr="0">
            <a:spAutoFit/>
          </a:bodyPr>
          <a:lstStyle/>
          <a:p>
            <a:pPr defTabSz="1219170">
              <a:buClr>
                <a:srgbClr val="000000"/>
              </a:buClr>
            </a:pPr>
            <a:r>
              <a:rPr lang="en" sz="1867" kern="0">
                <a:solidFill>
                  <a:srgbClr val="FFFFFF"/>
                </a:solidFill>
                <a:latin typeface="Arial"/>
                <a:ea typeface="Arial"/>
                <a:cs typeface="Arial"/>
                <a:sym typeface="Arial"/>
              </a:rPr>
              <a:t>For each player, calculate distance to the ball using the </a:t>
            </a:r>
            <a:r>
              <a:rPr lang="en" sz="1867" b="1" kern="0">
                <a:solidFill>
                  <a:srgbClr val="FFFFFF"/>
                </a:solidFill>
                <a:latin typeface="Arial"/>
                <a:ea typeface="Arial"/>
                <a:cs typeface="Arial"/>
                <a:sym typeface="Arial"/>
              </a:rPr>
              <a:t>Euclidean distance</a:t>
            </a:r>
            <a:r>
              <a:rPr lang="en" sz="1867" kern="0">
                <a:solidFill>
                  <a:srgbClr val="FFFFFF"/>
                </a:solidFill>
                <a:latin typeface="Arial"/>
                <a:ea typeface="Arial"/>
                <a:cs typeface="Arial"/>
                <a:sym typeface="Arial"/>
              </a:rPr>
              <a:t> formula:</a:t>
            </a:r>
            <a:endParaRPr sz="1867" kern="0">
              <a:solidFill>
                <a:srgbClr val="000000"/>
              </a:solidFill>
              <a:latin typeface="Arial"/>
              <a:cs typeface="Arial"/>
              <a:sym typeface="Arial"/>
            </a:endParaRPr>
          </a:p>
        </p:txBody>
      </p:sp>
      <p:pic>
        <p:nvPicPr>
          <p:cNvPr id="512" name="Google Shape;512;p58"/>
          <p:cNvPicPr preferRelativeResize="0"/>
          <p:nvPr/>
        </p:nvPicPr>
        <p:blipFill rotWithShape="1">
          <a:blip r:embed="rId3">
            <a:alphaModFix/>
          </a:blip>
          <a:srcRect/>
          <a:stretch/>
        </p:blipFill>
        <p:spPr>
          <a:xfrm>
            <a:off x="3358768" y="4805721"/>
            <a:ext cx="5474464" cy="82561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59"/>
          <p:cNvSpPr txBox="1"/>
          <p:nvPr/>
        </p:nvSpPr>
        <p:spPr>
          <a:xfrm>
            <a:off x="1796586" y="1331500"/>
            <a:ext cx="8313853" cy="985023"/>
          </a:xfrm>
          <a:prstGeom prst="rect">
            <a:avLst/>
          </a:prstGeom>
          <a:noFill/>
          <a:ln>
            <a:noFill/>
          </a:ln>
        </p:spPr>
        <p:txBody>
          <a:bodyPr spcFirstLastPara="1" wrap="square" lIns="121900" tIns="60933" rIns="121900" bIns="60933" anchor="t" anchorCtr="0">
            <a:spAutoFit/>
          </a:bodyPr>
          <a:lstStyle/>
          <a:p>
            <a:pPr indent="-118530" defTabSz="1219170">
              <a:buClr>
                <a:srgbClr val="FFFFFF"/>
              </a:buClr>
              <a:buSzPts val="1400"/>
              <a:buFont typeface="Arial"/>
              <a:buChar char="•"/>
            </a:pPr>
            <a:r>
              <a:rPr lang="en" sz="1867" kern="0" dirty="0">
                <a:solidFill>
                  <a:srgbClr val="FFFFFF"/>
                </a:solidFill>
                <a:latin typeface="Arial"/>
                <a:ea typeface="Arial"/>
                <a:cs typeface="Arial"/>
                <a:sym typeface="Arial"/>
              </a:rPr>
              <a:t>     Find the </a:t>
            </a:r>
            <a:r>
              <a:rPr lang="en" sz="1867" b="1" kern="0" dirty="0">
                <a:solidFill>
                  <a:srgbClr val="FFFFFF"/>
                </a:solidFill>
                <a:latin typeface="Arial"/>
                <a:ea typeface="Arial"/>
                <a:cs typeface="Arial"/>
                <a:sym typeface="Arial"/>
              </a:rPr>
              <a:t>closest player</a:t>
            </a:r>
            <a:r>
              <a:rPr lang="en" sz="1867" kern="0" dirty="0">
                <a:solidFill>
                  <a:srgbClr val="FFFFFF"/>
                </a:solidFill>
                <a:latin typeface="Arial"/>
                <a:ea typeface="Arial"/>
                <a:cs typeface="Arial"/>
                <a:sym typeface="Arial"/>
              </a:rPr>
              <a:t> to the ball from </a:t>
            </a:r>
            <a:r>
              <a:rPr lang="en" sz="1867" b="1" kern="0" dirty="0">
                <a:solidFill>
                  <a:srgbClr val="FFFFFF"/>
                </a:solidFill>
                <a:latin typeface="Arial"/>
                <a:ea typeface="Arial"/>
                <a:cs typeface="Arial"/>
                <a:sym typeface="Arial"/>
              </a:rPr>
              <a:t>each team</a:t>
            </a:r>
          </a:p>
          <a:p>
            <a:pPr indent="-118530" defTabSz="1219170">
              <a:buClr>
                <a:srgbClr val="FFFFFF"/>
              </a:buClr>
              <a:buSzPts val="1400"/>
              <a:buFont typeface="Arial"/>
              <a:buChar char="•"/>
            </a:pPr>
            <a:endParaRPr sz="1867" kern="0" dirty="0">
              <a:solidFill>
                <a:srgbClr val="FFFFFF"/>
              </a:solidFill>
              <a:latin typeface="Arial"/>
              <a:ea typeface="Arial"/>
              <a:cs typeface="Arial"/>
              <a:sym typeface="Arial"/>
            </a:endParaRPr>
          </a:p>
          <a:p>
            <a:pPr indent="-118530" defTabSz="1219170">
              <a:buClr>
                <a:srgbClr val="FFFFFF"/>
              </a:buClr>
              <a:buSzPts val="1400"/>
              <a:buFont typeface="Arial"/>
              <a:buChar char="•"/>
            </a:pPr>
            <a:r>
              <a:rPr lang="en" sz="1867" kern="0" dirty="0">
                <a:solidFill>
                  <a:srgbClr val="FFFFFF"/>
                </a:solidFill>
                <a:latin typeface="Arial"/>
                <a:ea typeface="Arial"/>
                <a:cs typeface="Arial"/>
                <a:sym typeface="Arial"/>
              </a:rPr>
              <a:t>     Possession is assigned to the team with the </a:t>
            </a:r>
            <a:r>
              <a:rPr lang="en" sz="1867" b="1" kern="0" dirty="0">
                <a:solidFill>
                  <a:srgbClr val="FFFFFF"/>
                </a:solidFill>
                <a:latin typeface="Arial"/>
                <a:ea typeface="Arial"/>
                <a:cs typeface="Arial"/>
                <a:sym typeface="Arial"/>
              </a:rPr>
              <a:t>shorter distance</a:t>
            </a:r>
            <a:endParaRPr sz="1867" kern="0" dirty="0">
              <a:solidFill>
                <a:srgbClr val="FFFFFF"/>
              </a:solidFill>
              <a:latin typeface="Arial"/>
              <a:ea typeface="Arial"/>
              <a:cs typeface="Arial"/>
              <a:sym typeface="Arial"/>
            </a:endParaRPr>
          </a:p>
        </p:txBody>
      </p:sp>
      <p:sp>
        <p:nvSpPr>
          <p:cNvPr id="518" name="Google Shape;518;p59"/>
          <p:cNvSpPr txBox="1"/>
          <p:nvPr/>
        </p:nvSpPr>
        <p:spPr>
          <a:xfrm>
            <a:off x="1429834" y="483713"/>
            <a:ext cx="6566829" cy="533489"/>
          </a:xfrm>
          <a:prstGeom prst="rect">
            <a:avLst/>
          </a:prstGeom>
          <a:noFill/>
          <a:ln>
            <a:noFill/>
          </a:ln>
        </p:spPr>
        <p:txBody>
          <a:bodyPr spcFirstLastPara="1" wrap="square" lIns="121900" tIns="60933" rIns="121900" bIns="60933" anchor="t" anchorCtr="0">
            <a:spAutoFit/>
          </a:bodyPr>
          <a:lstStyle/>
          <a:p>
            <a:pPr defTabSz="1219170">
              <a:buClr>
                <a:srgbClr val="000000"/>
              </a:buClr>
              <a:buSzPts val="2000"/>
            </a:pPr>
            <a:r>
              <a:rPr lang="en" sz="2667" b="1" kern="0">
                <a:solidFill>
                  <a:srgbClr val="FFFFFF"/>
                </a:solidFill>
                <a:latin typeface="Arial"/>
                <a:ea typeface="Arial"/>
                <a:cs typeface="Arial"/>
                <a:sym typeface="Arial"/>
              </a:rPr>
              <a:t>Step 3: Determine Possession</a:t>
            </a:r>
            <a:endParaRPr sz="1867" kern="0">
              <a:solidFill>
                <a:srgbClr val="000000"/>
              </a:solidFill>
              <a:latin typeface="Arial"/>
              <a:cs typeface="Arial"/>
              <a:sym typeface="Arial"/>
            </a:endParaRPr>
          </a:p>
        </p:txBody>
      </p:sp>
      <p:sp>
        <p:nvSpPr>
          <p:cNvPr id="519" name="Google Shape;519;p59"/>
          <p:cNvSpPr txBox="1"/>
          <p:nvPr/>
        </p:nvSpPr>
        <p:spPr>
          <a:xfrm>
            <a:off x="1802780" y="3284743"/>
            <a:ext cx="6566829" cy="985023"/>
          </a:xfrm>
          <a:prstGeom prst="rect">
            <a:avLst/>
          </a:prstGeom>
          <a:noFill/>
          <a:ln>
            <a:noFill/>
          </a:ln>
        </p:spPr>
        <p:txBody>
          <a:bodyPr spcFirstLastPara="1" wrap="square" lIns="121900" tIns="60933" rIns="121900" bIns="60933" anchor="t" anchorCtr="0">
            <a:spAutoFit/>
          </a:bodyPr>
          <a:lstStyle/>
          <a:p>
            <a:pPr marL="380990" indent="-380990" defTabSz="1219170">
              <a:buClr>
                <a:srgbClr val="FFFFFF"/>
              </a:buClr>
              <a:buSzPts val="1400"/>
              <a:buFont typeface="Arial"/>
              <a:buChar char="•"/>
            </a:pPr>
            <a:r>
              <a:rPr lang="en" sz="1867" kern="0" dirty="0">
                <a:solidFill>
                  <a:srgbClr val="FFFFFF"/>
                </a:solidFill>
                <a:latin typeface="Arial"/>
                <a:ea typeface="Arial"/>
                <a:cs typeface="Arial"/>
                <a:sym typeface="Arial"/>
              </a:rPr>
              <a:t>Update possession frame counters:</a:t>
            </a:r>
            <a:endParaRPr sz="1867" kern="0" dirty="0">
              <a:solidFill>
                <a:srgbClr val="000000"/>
              </a:solidFill>
              <a:latin typeface="Arial"/>
              <a:cs typeface="Arial"/>
              <a:sym typeface="Arial"/>
            </a:endParaRPr>
          </a:p>
          <a:p>
            <a:pPr defTabSz="1219170">
              <a:buClr>
                <a:srgbClr val="000000"/>
              </a:buClr>
            </a:pPr>
            <a:r>
              <a:rPr lang="en" sz="1867" kern="0" dirty="0">
                <a:solidFill>
                  <a:srgbClr val="FFFFFF"/>
                </a:solidFill>
                <a:latin typeface="Arial"/>
                <a:ea typeface="Arial"/>
                <a:cs typeface="Arial"/>
                <a:sym typeface="Arial"/>
              </a:rPr>
              <a:t>      ➤ framesT1, framesT2</a:t>
            </a:r>
            <a:endParaRPr sz="1867" kern="0" dirty="0">
              <a:solidFill>
                <a:srgbClr val="000000"/>
              </a:solidFill>
              <a:latin typeface="Arial"/>
              <a:cs typeface="Arial"/>
              <a:sym typeface="Arial"/>
            </a:endParaRPr>
          </a:p>
          <a:p>
            <a:pPr marL="380990" indent="-380990" defTabSz="1219170">
              <a:buClr>
                <a:srgbClr val="FFFFFF"/>
              </a:buClr>
              <a:buSzPts val="1400"/>
              <a:buFont typeface="Arial"/>
              <a:buChar char="•"/>
            </a:pPr>
            <a:r>
              <a:rPr lang="en" sz="1867" kern="0" dirty="0">
                <a:solidFill>
                  <a:srgbClr val="FFFFFF"/>
                </a:solidFill>
                <a:latin typeface="Arial"/>
                <a:ea typeface="Arial"/>
                <a:cs typeface="Arial"/>
                <a:sym typeface="Arial"/>
              </a:rPr>
              <a:t>Calculate possession percentages:</a:t>
            </a:r>
            <a:endParaRPr sz="1867" kern="0" dirty="0">
              <a:solidFill>
                <a:srgbClr val="000000"/>
              </a:solidFill>
              <a:latin typeface="Arial"/>
              <a:cs typeface="Arial"/>
              <a:sym typeface="Arial"/>
            </a:endParaRPr>
          </a:p>
        </p:txBody>
      </p:sp>
      <p:sp>
        <p:nvSpPr>
          <p:cNvPr id="520" name="Google Shape;520;p59"/>
          <p:cNvSpPr txBox="1"/>
          <p:nvPr/>
        </p:nvSpPr>
        <p:spPr>
          <a:xfrm>
            <a:off x="1429833" y="2547336"/>
            <a:ext cx="8442713" cy="533489"/>
          </a:xfrm>
          <a:prstGeom prst="rect">
            <a:avLst/>
          </a:prstGeom>
          <a:noFill/>
          <a:ln>
            <a:noFill/>
          </a:ln>
        </p:spPr>
        <p:txBody>
          <a:bodyPr spcFirstLastPara="1" wrap="square" lIns="121900" tIns="60933" rIns="121900" bIns="60933" anchor="t" anchorCtr="0">
            <a:spAutoFit/>
          </a:bodyPr>
          <a:lstStyle/>
          <a:p>
            <a:pPr defTabSz="1219170">
              <a:buClr>
                <a:srgbClr val="000000"/>
              </a:buClr>
            </a:pPr>
            <a:r>
              <a:rPr lang="en" sz="2667" b="1" kern="0">
                <a:solidFill>
                  <a:srgbClr val="FFFFFF"/>
                </a:solidFill>
                <a:latin typeface="Arial"/>
                <a:ea typeface="Arial"/>
                <a:cs typeface="Arial"/>
                <a:sym typeface="Arial"/>
              </a:rPr>
              <a:t>📊 Step 4: Track Cumulative Possession </a:t>
            </a:r>
            <a:endParaRPr sz="1867" kern="0">
              <a:solidFill>
                <a:srgbClr val="000000"/>
              </a:solidFill>
              <a:latin typeface="Arial"/>
              <a:cs typeface="Arial"/>
              <a:sym typeface="Arial"/>
            </a:endParaRPr>
          </a:p>
        </p:txBody>
      </p:sp>
      <p:pic>
        <p:nvPicPr>
          <p:cNvPr id="521" name="Google Shape;521;p59"/>
          <p:cNvPicPr preferRelativeResize="0"/>
          <p:nvPr/>
        </p:nvPicPr>
        <p:blipFill rotWithShape="1">
          <a:blip r:embed="rId3">
            <a:alphaModFix/>
          </a:blip>
          <a:srcRect/>
          <a:stretch/>
        </p:blipFill>
        <p:spPr>
          <a:xfrm>
            <a:off x="3079330" y="4610959"/>
            <a:ext cx="6033341" cy="119396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61"/>
          <p:cNvSpPr txBox="1">
            <a:spLocks noGrp="1"/>
          </p:cNvSpPr>
          <p:nvPr>
            <p:ph type="title"/>
          </p:nvPr>
        </p:nvSpPr>
        <p:spPr>
          <a:xfrm>
            <a:off x="2946122" y="2624474"/>
            <a:ext cx="9742569" cy="1304148"/>
          </a:xfrm>
          <a:prstGeom prst="rect">
            <a:avLst/>
          </a:prstGeom>
          <a:noFill/>
          <a:ln>
            <a:noFill/>
          </a:ln>
        </p:spPr>
        <p:txBody>
          <a:bodyPr spcFirstLastPara="1" wrap="square" lIns="121900" tIns="121900" rIns="121900" bIns="121900" anchor="b" anchorCtr="0">
            <a:noAutofit/>
          </a:bodyPr>
          <a:lstStyle/>
          <a:p>
            <a:r>
              <a:rPr lang="en-US" dirty="0"/>
              <a:t>Experimental </a:t>
            </a:r>
            <a:br>
              <a:rPr lang="en-US" dirty="0"/>
            </a:br>
            <a:r>
              <a:rPr lang="en-US" dirty="0"/>
              <a:t>Results </a:t>
            </a:r>
            <a:endParaRPr dirty="0"/>
          </a:p>
        </p:txBody>
      </p:sp>
      <p:sp>
        <p:nvSpPr>
          <p:cNvPr id="538" name="Google Shape;538;p61"/>
          <p:cNvSpPr txBox="1">
            <a:spLocks noGrp="1"/>
          </p:cNvSpPr>
          <p:nvPr>
            <p:ph type="title" idx="2"/>
          </p:nvPr>
        </p:nvSpPr>
        <p:spPr>
          <a:xfrm>
            <a:off x="950951" y="1989400"/>
            <a:ext cx="1735688" cy="1475600"/>
          </a:xfrm>
          <a:prstGeom prst="rect">
            <a:avLst/>
          </a:prstGeom>
          <a:noFill/>
          <a:ln w="28575" cap="flat" cmpd="sng">
            <a:solidFill>
              <a:schemeClr val="dk1"/>
            </a:solidFill>
            <a:prstDash val="solid"/>
            <a:round/>
            <a:headEnd type="none" w="sm" len="sm"/>
            <a:tailEnd type="none" w="sm" len="sm"/>
          </a:ln>
        </p:spPr>
        <p:txBody>
          <a:bodyPr spcFirstLastPara="1" wrap="square" lIns="121900" tIns="121900" rIns="121900" bIns="121900" anchor="b" anchorCtr="0">
            <a:noAutofit/>
          </a:bodyPr>
          <a:lstStyle/>
          <a:p>
            <a:r>
              <a:rPr lang="en" dirty="0"/>
              <a:t>04</a:t>
            </a:r>
            <a:endParaRPr dirty="0"/>
          </a:p>
        </p:txBody>
      </p:sp>
      <p:grpSp>
        <p:nvGrpSpPr>
          <p:cNvPr id="539" name="Google Shape;539;p61"/>
          <p:cNvGrpSpPr/>
          <p:nvPr/>
        </p:nvGrpSpPr>
        <p:grpSpPr>
          <a:xfrm>
            <a:off x="10575620" y="530686"/>
            <a:ext cx="375929" cy="1458713"/>
            <a:chOff x="7256520" y="835200"/>
            <a:chExt cx="562320" cy="2181960"/>
          </a:xfrm>
        </p:grpSpPr>
        <p:sp>
          <p:nvSpPr>
            <p:cNvPr id="540" name="Google Shape;540;p61"/>
            <p:cNvSpPr/>
            <p:nvPr/>
          </p:nvSpPr>
          <p:spPr>
            <a:xfrm>
              <a:off x="7256520" y="2444400"/>
              <a:ext cx="562320" cy="572760"/>
            </a:xfrm>
            <a:custGeom>
              <a:avLst/>
              <a:gdLst/>
              <a:ahLst/>
              <a:cxnLst/>
              <a:rect l="l" t="t" r="r" b="b"/>
              <a:pathLst>
                <a:path w="1562" h="1591" extrusionOk="0">
                  <a:moveTo>
                    <a:pt x="295" y="0"/>
                  </a:moveTo>
                  <a:lnTo>
                    <a:pt x="0" y="301"/>
                  </a:lnTo>
                  <a:lnTo>
                    <a:pt x="486" y="796"/>
                  </a:lnTo>
                  <a:lnTo>
                    <a:pt x="0" y="1291"/>
                  </a:lnTo>
                  <a:lnTo>
                    <a:pt x="295" y="1591"/>
                  </a:lnTo>
                  <a:lnTo>
                    <a:pt x="781" y="1096"/>
                  </a:lnTo>
                  <a:lnTo>
                    <a:pt x="1267" y="1591"/>
                  </a:lnTo>
                  <a:lnTo>
                    <a:pt x="1562" y="1291"/>
                  </a:lnTo>
                  <a:lnTo>
                    <a:pt x="1076" y="796"/>
                  </a:lnTo>
                  <a:lnTo>
                    <a:pt x="1562" y="301"/>
                  </a:lnTo>
                  <a:lnTo>
                    <a:pt x="1267" y="0"/>
                  </a:lnTo>
                  <a:lnTo>
                    <a:pt x="781" y="496"/>
                  </a:lnTo>
                  <a:lnTo>
                    <a:pt x="295" y="0"/>
                  </a:lnTo>
                  <a:close/>
                </a:path>
              </a:pathLst>
            </a:custGeom>
            <a:solidFill>
              <a:schemeClr val="dk1"/>
            </a:solidFill>
            <a:ln>
              <a:noFill/>
            </a:ln>
          </p:spPr>
          <p:txBody>
            <a:bodyPr spcFirstLastPara="1" wrap="square" lIns="120000" tIns="60000" rIns="120000" bIns="60000" anchor="ctr" anchorCtr="1">
              <a:noAutofit/>
            </a:bodyPr>
            <a:lstStyle/>
            <a:p>
              <a:pPr defTabSz="1219170">
                <a:buClr>
                  <a:srgbClr val="000000"/>
                </a:buClr>
                <a:buSzPts val="1800"/>
              </a:pPr>
              <a:endParaRPr sz="2400" kern="0">
                <a:solidFill>
                  <a:srgbClr val="000000"/>
                </a:solidFill>
                <a:latin typeface="Arial"/>
                <a:ea typeface="Arial"/>
                <a:cs typeface="Arial"/>
                <a:sym typeface="Arial"/>
              </a:endParaRPr>
            </a:p>
          </p:txBody>
        </p:sp>
        <p:sp>
          <p:nvSpPr>
            <p:cNvPr id="541" name="Google Shape;541;p61"/>
            <p:cNvSpPr/>
            <p:nvPr/>
          </p:nvSpPr>
          <p:spPr>
            <a:xfrm>
              <a:off x="7256520" y="1639800"/>
              <a:ext cx="562320" cy="573120"/>
            </a:xfrm>
            <a:custGeom>
              <a:avLst/>
              <a:gdLst/>
              <a:ahLst/>
              <a:cxnLst/>
              <a:rect l="l" t="t" r="r" b="b"/>
              <a:pathLst>
                <a:path w="1562" h="1592" extrusionOk="0">
                  <a:moveTo>
                    <a:pt x="295" y="0"/>
                  </a:moveTo>
                  <a:lnTo>
                    <a:pt x="0" y="301"/>
                  </a:lnTo>
                  <a:lnTo>
                    <a:pt x="486" y="796"/>
                  </a:lnTo>
                  <a:lnTo>
                    <a:pt x="0" y="1291"/>
                  </a:lnTo>
                  <a:lnTo>
                    <a:pt x="295" y="1592"/>
                  </a:lnTo>
                  <a:lnTo>
                    <a:pt x="781" y="1097"/>
                  </a:lnTo>
                  <a:lnTo>
                    <a:pt x="1267" y="1592"/>
                  </a:lnTo>
                  <a:lnTo>
                    <a:pt x="1562" y="1291"/>
                  </a:lnTo>
                  <a:lnTo>
                    <a:pt x="1076" y="796"/>
                  </a:lnTo>
                  <a:lnTo>
                    <a:pt x="1562" y="301"/>
                  </a:lnTo>
                  <a:lnTo>
                    <a:pt x="1267" y="0"/>
                  </a:lnTo>
                  <a:lnTo>
                    <a:pt x="781" y="496"/>
                  </a:lnTo>
                  <a:lnTo>
                    <a:pt x="295" y="0"/>
                  </a:lnTo>
                  <a:close/>
                </a:path>
              </a:pathLst>
            </a:custGeom>
            <a:solidFill>
              <a:schemeClr val="dk1"/>
            </a:solidFill>
            <a:ln>
              <a:noFill/>
            </a:ln>
          </p:spPr>
          <p:txBody>
            <a:bodyPr spcFirstLastPara="1" wrap="square" lIns="120000" tIns="60000" rIns="120000" bIns="60000" anchor="ctr" anchorCtr="1">
              <a:noAutofit/>
            </a:bodyPr>
            <a:lstStyle/>
            <a:p>
              <a:pPr defTabSz="1219170">
                <a:buClr>
                  <a:srgbClr val="000000"/>
                </a:buClr>
                <a:buSzPts val="1800"/>
              </a:pPr>
              <a:endParaRPr sz="2400" kern="0">
                <a:solidFill>
                  <a:srgbClr val="000000"/>
                </a:solidFill>
                <a:latin typeface="Arial"/>
                <a:ea typeface="Arial"/>
                <a:cs typeface="Arial"/>
                <a:sym typeface="Arial"/>
              </a:endParaRPr>
            </a:p>
          </p:txBody>
        </p:sp>
        <p:sp>
          <p:nvSpPr>
            <p:cNvPr id="542" name="Google Shape;542;p61"/>
            <p:cNvSpPr/>
            <p:nvPr/>
          </p:nvSpPr>
          <p:spPr>
            <a:xfrm>
              <a:off x="7256520" y="835200"/>
              <a:ext cx="562320" cy="573120"/>
            </a:xfrm>
            <a:custGeom>
              <a:avLst/>
              <a:gdLst/>
              <a:ahLst/>
              <a:cxnLst/>
              <a:rect l="l" t="t" r="r" b="b"/>
              <a:pathLst>
                <a:path w="1562" h="1592" extrusionOk="0">
                  <a:moveTo>
                    <a:pt x="295" y="0"/>
                  </a:moveTo>
                  <a:lnTo>
                    <a:pt x="0" y="301"/>
                  </a:lnTo>
                  <a:lnTo>
                    <a:pt x="486" y="796"/>
                  </a:lnTo>
                  <a:lnTo>
                    <a:pt x="0" y="1291"/>
                  </a:lnTo>
                  <a:lnTo>
                    <a:pt x="295" y="1592"/>
                  </a:lnTo>
                  <a:lnTo>
                    <a:pt x="781" y="1097"/>
                  </a:lnTo>
                  <a:lnTo>
                    <a:pt x="1267" y="1592"/>
                  </a:lnTo>
                  <a:lnTo>
                    <a:pt x="1562" y="1291"/>
                  </a:lnTo>
                  <a:lnTo>
                    <a:pt x="1076" y="796"/>
                  </a:lnTo>
                  <a:lnTo>
                    <a:pt x="1562" y="301"/>
                  </a:lnTo>
                  <a:lnTo>
                    <a:pt x="1267" y="0"/>
                  </a:lnTo>
                  <a:lnTo>
                    <a:pt x="781" y="495"/>
                  </a:lnTo>
                  <a:lnTo>
                    <a:pt x="295" y="0"/>
                  </a:lnTo>
                  <a:close/>
                </a:path>
              </a:pathLst>
            </a:custGeom>
            <a:solidFill>
              <a:schemeClr val="dk1"/>
            </a:solidFill>
            <a:ln>
              <a:noFill/>
            </a:ln>
          </p:spPr>
          <p:txBody>
            <a:bodyPr spcFirstLastPara="1" wrap="square" lIns="120000" tIns="60000" rIns="120000" bIns="60000" anchor="ctr" anchorCtr="1">
              <a:noAutofit/>
            </a:bodyPr>
            <a:lstStyle/>
            <a:p>
              <a:pPr defTabSz="1219170">
                <a:buClr>
                  <a:srgbClr val="000000"/>
                </a:buClr>
                <a:buSzPts val="1800"/>
              </a:pPr>
              <a:endParaRPr sz="2400" kern="0">
                <a:solidFill>
                  <a:srgbClr val="000000"/>
                </a:solidFill>
                <a:latin typeface="Arial"/>
                <a:ea typeface="Arial"/>
                <a:cs typeface="Arial"/>
                <a:sym typeface="Arial"/>
              </a:endParaRPr>
            </a:p>
          </p:txBody>
        </p:sp>
      </p:grpSp>
      <p:cxnSp>
        <p:nvCxnSpPr>
          <p:cNvPr id="543" name="Google Shape;543;p61"/>
          <p:cNvCxnSpPr/>
          <p:nvPr/>
        </p:nvCxnSpPr>
        <p:spPr>
          <a:xfrm rot="10800000">
            <a:off x="2833000" y="4047451"/>
            <a:ext cx="8742400" cy="0"/>
          </a:xfrm>
          <a:prstGeom prst="straightConnector1">
            <a:avLst/>
          </a:prstGeom>
          <a:noFill/>
          <a:ln w="38100" cap="flat" cmpd="sng">
            <a:solidFill>
              <a:schemeClr val="dk1"/>
            </a:solidFill>
            <a:prstDash val="solid"/>
            <a:round/>
            <a:headEnd type="none" w="sm" len="sm"/>
            <a:tailEnd type="none" w="sm" len="sm"/>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9"/>
          <p:cNvSpPr txBox="1">
            <a:spLocks noGrp="1"/>
          </p:cNvSpPr>
          <p:nvPr>
            <p:ph type="title"/>
          </p:nvPr>
        </p:nvSpPr>
        <p:spPr>
          <a:xfrm>
            <a:off x="3017893" y="2097520"/>
            <a:ext cx="8557507" cy="1304148"/>
          </a:xfrm>
          <a:prstGeom prst="rect">
            <a:avLst/>
          </a:prstGeom>
          <a:noFill/>
          <a:ln>
            <a:noFill/>
          </a:ln>
        </p:spPr>
        <p:txBody>
          <a:bodyPr spcFirstLastPara="1" wrap="square" lIns="121900" tIns="121900" rIns="121900" bIns="121900" anchor="b" anchorCtr="0">
            <a:noAutofit/>
          </a:bodyPr>
          <a:lstStyle/>
          <a:p>
            <a:r>
              <a:rPr lang="en-US" sz="6600" b="1" dirty="0"/>
              <a:t>Introduction</a:t>
            </a:r>
          </a:p>
        </p:txBody>
      </p:sp>
      <p:sp>
        <p:nvSpPr>
          <p:cNvPr id="223" name="Google Shape;223;p29"/>
          <p:cNvSpPr txBox="1">
            <a:spLocks noGrp="1"/>
          </p:cNvSpPr>
          <p:nvPr>
            <p:ph type="title" idx="2"/>
          </p:nvPr>
        </p:nvSpPr>
        <p:spPr>
          <a:xfrm>
            <a:off x="950951" y="1989400"/>
            <a:ext cx="1592000" cy="1475600"/>
          </a:xfrm>
          <a:prstGeom prst="rect">
            <a:avLst/>
          </a:prstGeom>
          <a:noFill/>
          <a:ln w="28575" cap="flat" cmpd="sng">
            <a:solidFill>
              <a:schemeClr val="dk1"/>
            </a:solidFill>
            <a:prstDash val="solid"/>
            <a:round/>
            <a:headEnd type="none" w="sm" len="sm"/>
            <a:tailEnd type="none" w="sm" len="sm"/>
          </a:ln>
        </p:spPr>
        <p:txBody>
          <a:bodyPr spcFirstLastPara="1" wrap="square" lIns="121900" tIns="121900" rIns="121900" bIns="121900" anchor="b" anchorCtr="0">
            <a:noAutofit/>
          </a:bodyPr>
          <a:lstStyle/>
          <a:p>
            <a:r>
              <a:rPr lang="en"/>
              <a:t>01</a:t>
            </a:r>
            <a:endParaRPr/>
          </a:p>
        </p:txBody>
      </p:sp>
      <p:grpSp>
        <p:nvGrpSpPr>
          <p:cNvPr id="224" name="Google Shape;224;p29"/>
          <p:cNvGrpSpPr/>
          <p:nvPr/>
        </p:nvGrpSpPr>
        <p:grpSpPr>
          <a:xfrm>
            <a:off x="10575620" y="530686"/>
            <a:ext cx="375929" cy="1458713"/>
            <a:chOff x="7256520" y="835200"/>
            <a:chExt cx="562320" cy="2181960"/>
          </a:xfrm>
        </p:grpSpPr>
        <p:sp>
          <p:nvSpPr>
            <p:cNvPr id="225" name="Google Shape;225;p29"/>
            <p:cNvSpPr/>
            <p:nvPr/>
          </p:nvSpPr>
          <p:spPr>
            <a:xfrm>
              <a:off x="7256520" y="2444400"/>
              <a:ext cx="562320" cy="572760"/>
            </a:xfrm>
            <a:custGeom>
              <a:avLst/>
              <a:gdLst/>
              <a:ahLst/>
              <a:cxnLst/>
              <a:rect l="l" t="t" r="r" b="b"/>
              <a:pathLst>
                <a:path w="1562" h="1591" extrusionOk="0">
                  <a:moveTo>
                    <a:pt x="295" y="0"/>
                  </a:moveTo>
                  <a:lnTo>
                    <a:pt x="0" y="301"/>
                  </a:lnTo>
                  <a:lnTo>
                    <a:pt x="486" y="796"/>
                  </a:lnTo>
                  <a:lnTo>
                    <a:pt x="0" y="1291"/>
                  </a:lnTo>
                  <a:lnTo>
                    <a:pt x="295" y="1591"/>
                  </a:lnTo>
                  <a:lnTo>
                    <a:pt x="781" y="1096"/>
                  </a:lnTo>
                  <a:lnTo>
                    <a:pt x="1267" y="1591"/>
                  </a:lnTo>
                  <a:lnTo>
                    <a:pt x="1562" y="1291"/>
                  </a:lnTo>
                  <a:lnTo>
                    <a:pt x="1076" y="796"/>
                  </a:lnTo>
                  <a:lnTo>
                    <a:pt x="1562" y="301"/>
                  </a:lnTo>
                  <a:lnTo>
                    <a:pt x="1267" y="0"/>
                  </a:lnTo>
                  <a:lnTo>
                    <a:pt x="781" y="496"/>
                  </a:lnTo>
                  <a:lnTo>
                    <a:pt x="295" y="0"/>
                  </a:lnTo>
                  <a:close/>
                </a:path>
              </a:pathLst>
            </a:custGeom>
            <a:solidFill>
              <a:schemeClr val="dk1"/>
            </a:solidFill>
            <a:ln>
              <a:noFill/>
            </a:ln>
          </p:spPr>
          <p:txBody>
            <a:bodyPr spcFirstLastPara="1" wrap="square" lIns="120000" tIns="60000" rIns="120000" bIns="60000" anchor="ctr" anchorCtr="1">
              <a:noAutofit/>
            </a:bodyPr>
            <a:lstStyle/>
            <a:p>
              <a:pPr defTabSz="1219170">
                <a:buClr>
                  <a:srgbClr val="000000"/>
                </a:buClr>
                <a:buSzPts val="1800"/>
              </a:pPr>
              <a:endParaRPr sz="2400" kern="0">
                <a:solidFill>
                  <a:srgbClr val="000000"/>
                </a:solidFill>
                <a:latin typeface="Arial"/>
                <a:ea typeface="Arial"/>
                <a:cs typeface="Arial"/>
                <a:sym typeface="Arial"/>
              </a:endParaRPr>
            </a:p>
          </p:txBody>
        </p:sp>
        <p:sp>
          <p:nvSpPr>
            <p:cNvPr id="226" name="Google Shape;226;p29"/>
            <p:cNvSpPr/>
            <p:nvPr/>
          </p:nvSpPr>
          <p:spPr>
            <a:xfrm>
              <a:off x="7256520" y="1639800"/>
              <a:ext cx="562320" cy="573120"/>
            </a:xfrm>
            <a:custGeom>
              <a:avLst/>
              <a:gdLst/>
              <a:ahLst/>
              <a:cxnLst/>
              <a:rect l="l" t="t" r="r" b="b"/>
              <a:pathLst>
                <a:path w="1562" h="1592" extrusionOk="0">
                  <a:moveTo>
                    <a:pt x="295" y="0"/>
                  </a:moveTo>
                  <a:lnTo>
                    <a:pt x="0" y="301"/>
                  </a:lnTo>
                  <a:lnTo>
                    <a:pt x="486" y="796"/>
                  </a:lnTo>
                  <a:lnTo>
                    <a:pt x="0" y="1291"/>
                  </a:lnTo>
                  <a:lnTo>
                    <a:pt x="295" y="1592"/>
                  </a:lnTo>
                  <a:lnTo>
                    <a:pt x="781" y="1097"/>
                  </a:lnTo>
                  <a:lnTo>
                    <a:pt x="1267" y="1592"/>
                  </a:lnTo>
                  <a:lnTo>
                    <a:pt x="1562" y="1291"/>
                  </a:lnTo>
                  <a:lnTo>
                    <a:pt x="1076" y="796"/>
                  </a:lnTo>
                  <a:lnTo>
                    <a:pt x="1562" y="301"/>
                  </a:lnTo>
                  <a:lnTo>
                    <a:pt x="1267" y="0"/>
                  </a:lnTo>
                  <a:lnTo>
                    <a:pt x="781" y="496"/>
                  </a:lnTo>
                  <a:lnTo>
                    <a:pt x="295" y="0"/>
                  </a:lnTo>
                  <a:close/>
                </a:path>
              </a:pathLst>
            </a:custGeom>
            <a:solidFill>
              <a:schemeClr val="dk1"/>
            </a:solidFill>
            <a:ln>
              <a:noFill/>
            </a:ln>
          </p:spPr>
          <p:txBody>
            <a:bodyPr spcFirstLastPara="1" wrap="square" lIns="120000" tIns="60000" rIns="120000" bIns="60000" anchor="ctr" anchorCtr="1">
              <a:noAutofit/>
            </a:bodyPr>
            <a:lstStyle/>
            <a:p>
              <a:pPr defTabSz="1219170">
                <a:buClr>
                  <a:srgbClr val="000000"/>
                </a:buClr>
                <a:buSzPts val="1800"/>
              </a:pPr>
              <a:endParaRPr sz="2400" kern="0">
                <a:solidFill>
                  <a:srgbClr val="000000"/>
                </a:solidFill>
                <a:latin typeface="Arial"/>
                <a:ea typeface="Arial"/>
                <a:cs typeface="Arial"/>
                <a:sym typeface="Arial"/>
              </a:endParaRPr>
            </a:p>
          </p:txBody>
        </p:sp>
        <p:sp>
          <p:nvSpPr>
            <p:cNvPr id="227" name="Google Shape;227;p29"/>
            <p:cNvSpPr/>
            <p:nvPr/>
          </p:nvSpPr>
          <p:spPr>
            <a:xfrm>
              <a:off x="7256520" y="835200"/>
              <a:ext cx="562320" cy="573120"/>
            </a:xfrm>
            <a:custGeom>
              <a:avLst/>
              <a:gdLst/>
              <a:ahLst/>
              <a:cxnLst/>
              <a:rect l="l" t="t" r="r" b="b"/>
              <a:pathLst>
                <a:path w="1562" h="1592" extrusionOk="0">
                  <a:moveTo>
                    <a:pt x="295" y="0"/>
                  </a:moveTo>
                  <a:lnTo>
                    <a:pt x="0" y="301"/>
                  </a:lnTo>
                  <a:lnTo>
                    <a:pt x="486" y="796"/>
                  </a:lnTo>
                  <a:lnTo>
                    <a:pt x="0" y="1291"/>
                  </a:lnTo>
                  <a:lnTo>
                    <a:pt x="295" y="1592"/>
                  </a:lnTo>
                  <a:lnTo>
                    <a:pt x="781" y="1097"/>
                  </a:lnTo>
                  <a:lnTo>
                    <a:pt x="1267" y="1592"/>
                  </a:lnTo>
                  <a:lnTo>
                    <a:pt x="1562" y="1291"/>
                  </a:lnTo>
                  <a:lnTo>
                    <a:pt x="1076" y="796"/>
                  </a:lnTo>
                  <a:lnTo>
                    <a:pt x="1562" y="301"/>
                  </a:lnTo>
                  <a:lnTo>
                    <a:pt x="1267" y="0"/>
                  </a:lnTo>
                  <a:lnTo>
                    <a:pt x="781" y="495"/>
                  </a:lnTo>
                  <a:lnTo>
                    <a:pt x="295" y="0"/>
                  </a:lnTo>
                  <a:close/>
                </a:path>
              </a:pathLst>
            </a:custGeom>
            <a:solidFill>
              <a:schemeClr val="dk1"/>
            </a:solidFill>
            <a:ln>
              <a:noFill/>
            </a:ln>
          </p:spPr>
          <p:txBody>
            <a:bodyPr spcFirstLastPara="1" wrap="square" lIns="120000" tIns="60000" rIns="120000" bIns="60000" anchor="ctr" anchorCtr="1">
              <a:noAutofit/>
            </a:bodyPr>
            <a:lstStyle/>
            <a:p>
              <a:pPr defTabSz="1219170">
                <a:buClr>
                  <a:srgbClr val="000000"/>
                </a:buClr>
                <a:buSzPts val="1800"/>
              </a:pPr>
              <a:endParaRPr sz="2400" kern="0">
                <a:solidFill>
                  <a:srgbClr val="000000"/>
                </a:solidFill>
                <a:latin typeface="Arial"/>
                <a:ea typeface="Arial"/>
                <a:cs typeface="Arial"/>
                <a:sym typeface="Arial"/>
              </a:endParaRPr>
            </a:p>
          </p:txBody>
        </p:sp>
      </p:grpSp>
      <p:cxnSp>
        <p:nvCxnSpPr>
          <p:cNvPr id="228" name="Google Shape;228;p29"/>
          <p:cNvCxnSpPr/>
          <p:nvPr/>
        </p:nvCxnSpPr>
        <p:spPr>
          <a:xfrm rot="10800000">
            <a:off x="2833000" y="4047451"/>
            <a:ext cx="8742400" cy="0"/>
          </a:xfrm>
          <a:prstGeom prst="straightConnector1">
            <a:avLst/>
          </a:prstGeom>
          <a:noFill/>
          <a:ln w="38100" cap="flat" cmpd="sng">
            <a:solidFill>
              <a:schemeClr val="dk1"/>
            </a:solidFill>
            <a:prstDash val="solid"/>
            <a:round/>
            <a:headEnd type="none" w="sm" len="sm"/>
            <a:tailEnd type="none" w="sm" len="sm"/>
          </a:ln>
        </p:spPr>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16">
          <a:extLst>
            <a:ext uri="{FF2B5EF4-FFF2-40B4-BE49-F238E27FC236}">
              <a16:creationId xmlns:a16="http://schemas.microsoft.com/office/drawing/2014/main" id="{28EB854B-B32F-B161-6C9A-9934A1A29CC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CC62282-634B-C151-92EC-6EA5EED9C78E}"/>
              </a:ext>
            </a:extLst>
          </p:cNvPr>
          <p:cNvSpPr txBox="1"/>
          <p:nvPr/>
        </p:nvSpPr>
        <p:spPr>
          <a:xfrm>
            <a:off x="870661" y="1951368"/>
            <a:ext cx="10157058" cy="2801473"/>
          </a:xfrm>
          <a:prstGeom prst="rect">
            <a:avLst/>
          </a:prstGeom>
          <a:noFill/>
        </p:spPr>
        <p:txBody>
          <a:bodyPr wrap="square">
            <a:spAutoFit/>
          </a:bodyPr>
          <a:lstStyle/>
          <a:p>
            <a:pPr lvl="0" algn="l" rtl="0">
              <a:lnSpc>
                <a:spcPct val="115000"/>
              </a:lnSpc>
              <a:spcBef>
                <a:spcPts val="1200"/>
              </a:spcBef>
              <a:spcAft>
                <a:spcPts val="0"/>
              </a:spcAft>
              <a:buClr>
                <a:schemeClr val="dk1"/>
              </a:buClr>
              <a:buSzPct val="100000"/>
            </a:pPr>
            <a:r>
              <a:rPr lang="en-US" sz="2000" b="1" dirty="0">
                <a:solidFill>
                  <a:schemeClr val="dk1"/>
                </a:solidFill>
                <a:latin typeface="+mj-lt"/>
                <a:ea typeface="Times New Roman"/>
                <a:cs typeface="Times New Roman"/>
                <a:sym typeface="Times New Roman"/>
              </a:rPr>
              <a:t>Technologies Used</a:t>
            </a:r>
            <a:r>
              <a:rPr lang="en-US" sz="2000" dirty="0">
                <a:solidFill>
                  <a:schemeClr val="dk1"/>
                </a:solidFill>
                <a:latin typeface="+mj-lt"/>
                <a:ea typeface="Times New Roman"/>
                <a:cs typeface="Times New Roman"/>
                <a:sym typeface="Times New Roman"/>
              </a:rPr>
              <a:t>:</a:t>
            </a:r>
          </a:p>
          <a:p>
            <a:pPr marL="800100" lvl="1" indent="-342900">
              <a:lnSpc>
                <a:spcPct val="115000"/>
              </a:lnSpc>
              <a:spcBef>
                <a:spcPts val="1200"/>
              </a:spcBef>
              <a:buClr>
                <a:schemeClr val="dk1"/>
              </a:buClr>
              <a:buSzPts val="1100"/>
              <a:buFont typeface="Arial" panose="020B0604020202020204" pitchFamily="34" charset="0"/>
              <a:buChar char="•"/>
            </a:pPr>
            <a:r>
              <a:rPr lang="en-US" sz="2000" dirty="0">
                <a:solidFill>
                  <a:schemeClr val="dk1"/>
                </a:solidFill>
                <a:latin typeface="+mj-lt"/>
                <a:ea typeface="Times New Roman"/>
                <a:cs typeface="Times New Roman"/>
                <a:sym typeface="Times New Roman"/>
              </a:rPr>
              <a:t>YOLOv8 (Detection) + </a:t>
            </a:r>
            <a:r>
              <a:rPr lang="en-US" sz="2000" dirty="0" err="1">
                <a:solidFill>
                  <a:schemeClr val="dk1"/>
                </a:solidFill>
                <a:latin typeface="+mj-lt"/>
                <a:ea typeface="Times New Roman"/>
                <a:cs typeface="Times New Roman"/>
                <a:sym typeface="Times New Roman"/>
              </a:rPr>
              <a:t>Norfair</a:t>
            </a:r>
            <a:r>
              <a:rPr lang="en-US" sz="2000" dirty="0">
                <a:solidFill>
                  <a:schemeClr val="dk1"/>
                </a:solidFill>
                <a:latin typeface="+mj-lt"/>
                <a:ea typeface="Times New Roman"/>
                <a:cs typeface="Times New Roman"/>
                <a:sym typeface="Times New Roman"/>
              </a:rPr>
              <a:t> (Tracking) Field &amp; Team Classification Techniques</a:t>
            </a:r>
          </a:p>
          <a:p>
            <a:pPr marL="800100" lvl="1" indent="-342900">
              <a:lnSpc>
                <a:spcPct val="115000"/>
              </a:lnSpc>
              <a:spcBef>
                <a:spcPts val="1200"/>
              </a:spcBef>
              <a:buClr>
                <a:schemeClr val="dk1"/>
              </a:buClr>
              <a:buSzPts val="1100"/>
              <a:buFont typeface="Arial" panose="020B0604020202020204" pitchFamily="34" charset="0"/>
              <a:buChar char="•"/>
            </a:pPr>
            <a:r>
              <a:rPr lang="en-US" sz="2000" b="1" dirty="0">
                <a:latin typeface="+mj-lt"/>
              </a:rPr>
              <a:t>Field &amp; Team Classification Techniques</a:t>
            </a:r>
            <a:r>
              <a:rPr lang="en-US" sz="2000" dirty="0">
                <a:latin typeface="+mj-lt"/>
              </a:rPr>
              <a:t>:</a:t>
            </a:r>
          </a:p>
          <a:p>
            <a:pPr marL="1257300" lvl="2" indent="-342900">
              <a:lnSpc>
                <a:spcPct val="115000"/>
              </a:lnSpc>
              <a:spcBef>
                <a:spcPts val="1200"/>
              </a:spcBef>
              <a:buClr>
                <a:schemeClr val="dk1"/>
              </a:buClr>
              <a:buSzPts val="1100"/>
              <a:buFont typeface="Arial" panose="020B0604020202020204" pitchFamily="34" charset="0"/>
              <a:buChar char="•"/>
            </a:pPr>
            <a:r>
              <a:rPr lang="en-US" sz="2000" b="1" dirty="0"/>
              <a:t>Field </a:t>
            </a:r>
            <a:r>
              <a:rPr lang="en-US" sz="2000" b="1" dirty="0" err="1"/>
              <a:t>Homography</a:t>
            </a:r>
            <a:r>
              <a:rPr lang="en-US" sz="2000" b="1" dirty="0"/>
              <a:t>:</a:t>
            </a:r>
            <a:r>
              <a:rPr lang="en-US" sz="2000" dirty="0"/>
              <a:t> Maps detections to standardized pitch coordinates.</a:t>
            </a:r>
          </a:p>
          <a:p>
            <a:pPr marL="1257300" lvl="2" indent="-342900">
              <a:lnSpc>
                <a:spcPct val="115000"/>
              </a:lnSpc>
              <a:spcBef>
                <a:spcPts val="1200"/>
              </a:spcBef>
              <a:buClr>
                <a:schemeClr val="dk1"/>
              </a:buClr>
              <a:buSzPts val="1100"/>
              <a:buFont typeface="Arial" panose="020B0604020202020204" pitchFamily="34" charset="0"/>
              <a:buChar char="•"/>
            </a:pPr>
            <a:r>
              <a:rPr lang="en-US" sz="2000" b="1" dirty="0"/>
              <a:t>Team Clustering:</a:t>
            </a:r>
            <a:r>
              <a:rPr lang="en-US" sz="2000" dirty="0"/>
              <a:t> Uses </a:t>
            </a:r>
            <a:r>
              <a:rPr lang="en-US" sz="2000" dirty="0" err="1"/>
              <a:t>MiniBatchKMeans</a:t>
            </a:r>
            <a:r>
              <a:rPr lang="en-US" sz="2000" dirty="0"/>
              <a:t> and color-matching for jersey-based team identification.</a:t>
            </a:r>
            <a:endParaRPr lang="en-US" sz="2000" dirty="0">
              <a:solidFill>
                <a:schemeClr val="dk1"/>
              </a:solidFill>
              <a:latin typeface="+mj-lt"/>
              <a:ea typeface="Times New Roman"/>
              <a:cs typeface="Times New Roman"/>
              <a:sym typeface="Times New Roman"/>
            </a:endParaRPr>
          </a:p>
        </p:txBody>
      </p:sp>
      <p:sp>
        <p:nvSpPr>
          <p:cNvPr id="2" name="Title 1">
            <a:extLst>
              <a:ext uri="{FF2B5EF4-FFF2-40B4-BE49-F238E27FC236}">
                <a16:creationId xmlns:a16="http://schemas.microsoft.com/office/drawing/2014/main" id="{49A60F2B-39A3-5A5C-8A20-F22B19B3D667}"/>
              </a:ext>
            </a:extLst>
          </p:cNvPr>
          <p:cNvSpPr>
            <a:spLocks noGrp="1"/>
          </p:cNvSpPr>
          <p:nvPr>
            <p:ph type="title"/>
          </p:nvPr>
        </p:nvSpPr>
        <p:spPr/>
        <p:txBody>
          <a:bodyPr/>
          <a:lstStyle/>
          <a:p>
            <a:r>
              <a:rPr lang="en-US" sz="3200" dirty="0"/>
              <a:t>Robust &amp; Real-Time Ball Possession Analysis</a:t>
            </a:r>
          </a:p>
        </p:txBody>
      </p:sp>
    </p:spTree>
    <p:extLst>
      <p:ext uri="{BB962C8B-B14F-4D97-AF65-F5344CB8AC3E}">
        <p14:creationId xmlns:p14="http://schemas.microsoft.com/office/powerpoint/2010/main" val="27962271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16">
          <a:extLst>
            <a:ext uri="{FF2B5EF4-FFF2-40B4-BE49-F238E27FC236}">
              <a16:creationId xmlns:a16="http://schemas.microsoft.com/office/drawing/2014/main" id="{36C6B56C-E905-8B10-2066-7EC8CF53049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72FD82A-BB8E-780B-501D-3EA198517F13}"/>
              </a:ext>
            </a:extLst>
          </p:cNvPr>
          <p:cNvSpPr txBox="1"/>
          <p:nvPr/>
        </p:nvSpPr>
        <p:spPr>
          <a:xfrm>
            <a:off x="194553" y="1356967"/>
            <a:ext cx="11037447" cy="4595810"/>
          </a:xfrm>
          <a:prstGeom prst="rect">
            <a:avLst/>
          </a:prstGeom>
          <a:noFill/>
        </p:spPr>
        <p:txBody>
          <a:bodyPr wrap="square">
            <a:spAutoFit/>
          </a:bodyPr>
          <a:lstStyle/>
          <a:p>
            <a:pPr lvl="0" algn="l" rtl="0">
              <a:lnSpc>
                <a:spcPct val="115000"/>
              </a:lnSpc>
              <a:spcBef>
                <a:spcPts val="1200"/>
              </a:spcBef>
              <a:spcAft>
                <a:spcPts val="0"/>
              </a:spcAft>
              <a:buClr>
                <a:schemeClr val="dk1"/>
              </a:buClr>
              <a:buSzPct val="100000"/>
            </a:pPr>
            <a:r>
              <a:rPr lang="en-US" sz="2400" b="1" dirty="0">
                <a:solidFill>
                  <a:schemeClr val="dk1"/>
                </a:solidFill>
                <a:latin typeface="+mj-lt"/>
                <a:ea typeface="Times New Roman"/>
                <a:cs typeface="Times New Roman"/>
                <a:sym typeface="Times New Roman"/>
              </a:rPr>
              <a:t>     Evaluation:</a:t>
            </a:r>
          </a:p>
          <a:p>
            <a:pPr marL="1257300" lvl="2" indent="-342900">
              <a:lnSpc>
                <a:spcPct val="115000"/>
              </a:lnSpc>
              <a:spcBef>
                <a:spcPts val="1200"/>
              </a:spcBef>
              <a:buClr>
                <a:schemeClr val="dk1"/>
              </a:buClr>
              <a:buSzPct val="100000"/>
              <a:buFont typeface="Arial" panose="020B0604020202020204" pitchFamily="34" charset="0"/>
              <a:buChar char="•"/>
            </a:pPr>
            <a:r>
              <a:rPr lang="en-US" sz="2000" b="1" dirty="0"/>
              <a:t>Validation Dataset</a:t>
            </a:r>
            <a:r>
              <a:rPr lang="en-US" sz="2000" dirty="0"/>
              <a:t>:</a:t>
            </a:r>
            <a:endParaRPr lang="en-US" sz="2000" dirty="0">
              <a:solidFill>
                <a:schemeClr val="dk1"/>
              </a:solidFill>
              <a:latin typeface="+mj-lt"/>
              <a:ea typeface="Times New Roman"/>
              <a:cs typeface="Times New Roman"/>
              <a:sym typeface="Times New Roman"/>
            </a:endParaRPr>
          </a:p>
          <a:p>
            <a:pPr marL="1714500" lvl="3" indent="-342900">
              <a:lnSpc>
                <a:spcPct val="115000"/>
              </a:lnSpc>
              <a:spcBef>
                <a:spcPts val="1200"/>
              </a:spcBef>
              <a:buClr>
                <a:schemeClr val="dk1"/>
              </a:buClr>
              <a:buSzPct val="100000"/>
              <a:buFont typeface="Arial" panose="020B0604020202020204" pitchFamily="34" charset="0"/>
              <a:buChar char="•"/>
            </a:pPr>
            <a:r>
              <a:rPr lang="en-US" sz="2000" dirty="0"/>
              <a:t>Tested on </a:t>
            </a:r>
            <a:r>
              <a:rPr lang="en-US" sz="2000" b="1" dirty="0"/>
              <a:t>19 real matches</a:t>
            </a:r>
            <a:r>
              <a:rPr lang="en-US" sz="2000" dirty="0"/>
              <a:t> with ground-truth data for ball trajectories, player positions, and team labels.</a:t>
            </a:r>
          </a:p>
          <a:p>
            <a:pPr marL="1714500" lvl="3" indent="-342900">
              <a:lnSpc>
                <a:spcPct val="115000"/>
              </a:lnSpc>
              <a:spcBef>
                <a:spcPts val="1200"/>
              </a:spcBef>
              <a:buClr>
                <a:schemeClr val="dk1"/>
              </a:buClr>
              <a:buSzPct val="100000"/>
              <a:buFont typeface="Arial" panose="020B0604020202020204" pitchFamily="34" charset="0"/>
              <a:buChar char="•"/>
            </a:pPr>
            <a:r>
              <a:rPr lang="en-US" sz="2000" dirty="0"/>
              <a:t>Includes diverse lighting conditions, stadium types, and broadcast qualities.</a:t>
            </a:r>
          </a:p>
          <a:p>
            <a:pPr marL="1257300" lvl="2" indent="-342900">
              <a:lnSpc>
                <a:spcPct val="115000"/>
              </a:lnSpc>
              <a:spcBef>
                <a:spcPts val="1200"/>
              </a:spcBef>
              <a:buClr>
                <a:schemeClr val="dk1"/>
              </a:buClr>
              <a:buSzPct val="100000"/>
              <a:buFont typeface="Arial" panose="020B0604020202020204" pitchFamily="34" charset="0"/>
              <a:buChar char="•"/>
            </a:pPr>
            <a:r>
              <a:rPr lang="en-US" sz="2000" b="1" dirty="0"/>
              <a:t>Team Classification Accuracy</a:t>
            </a:r>
            <a:r>
              <a:rPr lang="en-US" sz="2000" dirty="0"/>
              <a:t>:</a:t>
            </a:r>
          </a:p>
          <a:p>
            <a:pPr marL="1714500" lvl="3" indent="-342900">
              <a:lnSpc>
                <a:spcPct val="115000"/>
              </a:lnSpc>
              <a:spcBef>
                <a:spcPts val="1200"/>
              </a:spcBef>
              <a:buClr>
                <a:schemeClr val="dk1"/>
              </a:buClr>
              <a:buSzPct val="100000"/>
              <a:buFont typeface="Arial" panose="020B0604020202020204" pitchFamily="34" charset="0"/>
              <a:buChar char="•"/>
            </a:pPr>
            <a:r>
              <a:rPr lang="en-US" sz="2000" dirty="0"/>
              <a:t>The </a:t>
            </a:r>
            <a:r>
              <a:rPr lang="en-US" sz="2000" b="1" dirty="0"/>
              <a:t>team classification module</a:t>
            </a:r>
            <a:r>
              <a:rPr lang="en-US" sz="2000" dirty="0"/>
              <a:t> achieved an </a:t>
            </a:r>
            <a:r>
              <a:rPr lang="en-US" sz="2000" b="1" dirty="0"/>
              <a:t>overall accuracy of 86%</a:t>
            </a:r>
            <a:r>
              <a:rPr lang="en-US" sz="2000" dirty="0"/>
              <a:t> in identifying player teams based on jersey color.</a:t>
            </a:r>
          </a:p>
          <a:p>
            <a:pPr marL="1714500" lvl="3" indent="-342900">
              <a:lnSpc>
                <a:spcPct val="115000"/>
              </a:lnSpc>
              <a:spcBef>
                <a:spcPts val="1200"/>
              </a:spcBef>
              <a:buClr>
                <a:schemeClr val="dk1"/>
              </a:buClr>
              <a:buSzPct val="100000"/>
              <a:buFont typeface="Arial" panose="020B0604020202020204" pitchFamily="34" charset="0"/>
              <a:buChar char="•"/>
            </a:pPr>
            <a:r>
              <a:rPr lang="en-US" sz="2000" dirty="0"/>
              <a:t>This result encompasses both field players and goalkeepers, ensuring comprehensive coverage across on-pitch roles.</a:t>
            </a:r>
            <a:endParaRPr lang="en-US" sz="2000" dirty="0">
              <a:solidFill>
                <a:schemeClr val="dk1"/>
              </a:solidFill>
              <a:latin typeface="+mj-lt"/>
              <a:ea typeface="Times New Roman"/>
              <a:cs typeface="Times New Roman"/>
              <a:sym typeface="Times New Roman"/>
            </a:endParaRPr>
          </a:p>
        </p:txBody>
      </p:sp>
      <p:sp>
        <p:nvSpPr>
          <p:cNvPr id="2" name="Title 1">
            <a:extLst>
              <a:ext uri="{FF2B5EF4-FFF2-40B4-BE49-F238E27FC236}">
                <a16:creationId xmlns:a16="http://schemas.microsoft.com/office/drawing/2014/main" id="{93BC7F3D-D1BC-3B37-6E75-E8D29096FB5C}"/>
              </a:ext>
            </a:extLst>
          </p:cNvPr>
          <p:cNvSpPr>
            <a:spLocks noGrp="1"/>
          </p:cNvSpPr>
          <p:nvPr>
            <p:ph type="title"/>
          </p:nvPr>
        </p:nvSpPr>
        <p:spPr/>
        <p:txBody>
          <a:bodyPr/>
          <a:lstStyle/>
          <a:p>
            <a:r>
              <a:rPr lang="en-US" sz="3200" dirty="0"/>
              <a:t>Robust &amp; Real-Time Ball Possession Analysis</a:t>
            </a:r>
          </a:p>
        </p:txBody>
      </p:sp>
    </p:spTree>
    <p:extLst>
      <p:ext uri="{BB962C8B-B14F-4D97-AF65-F5344CB8AC3E}">
        <p14:creationId xmlns:p14="http://schemas.microsoft.com/office/powerpoint/2010/main" val="16860330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16">
          <a:extLst>
            <a:ext uri="{FF2B5EF4-FFF2-40B4-BE49-F238E27FC236}">
              <a16:creationId xmlns:a16="http://schemas.microsoft.com/office/drawing/2014/main" id="{235C224D-582D-7B8D-2451-9B6F38A9093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C0ED974-780F-74E6-1AEA-CF4F94132293}"/>
              </a:ext>
            </a:extLst>
          </p:cNvPr>
          <p:cNvSpPr txBox="1"/>
          <p:nvPr/>
        </p:nvSpPr>
        <p:spPr>
          <a:xfrm>
            <a:off x="0" y="667908"/>
            <a:ext cx="11523830" cy="6260881"/>
          </a:xfrm>
          <a:prstGeom prst="rect">
            <a:avLst/>
          </a:prstGeom>
          <a:noFill/>
        </p:spPr>
        <p:txBody>
          <a:bodyPr wrap="square">
            <a:spAutoFit/>
          </a:bodyPr>
          <a:lstStyle/>
          <a:p>
            <a:pPr lvl="1">
              <a:lnSpc>
                <a:spcPct val="115000"/>
              </a:lnSpc>
              <a:spcBef>
                <a:spcPts val="1200"/>
              </a:spcBef>
              <a:buClr>
                <a:schemeClr val="dk1"/>
              </a:buClr>
              <a:buSzPct val="100000"/>
            </a:pPr>
            <a:r>
              <a:rPr lang="en-US" sz="2400" b="1" dirty="0"/>
              <a:t>Challenges</a:t>
            </a:r>
            <a:r>
              <a:rPr lang="en-US" sz="2400" dirty="0"/>
              <a:t>:</a:t>
            </a:r>
          </a:p>
          <a:p>
            <a:pPr marL="1257300" lvl="2" indent="-342900">
              <a:lnSpc>
                <a:spcPct val="115000"/>
              </a:lnSpc>
              <a:spcBef>
                <a:spcPts val="1200"/>
              </a:spcBef>
              <a:buClr>
                <a:schemeClr val="dk1"/>
              </a:buClr>
              <a:buSzPct val="100000"/>
              <a:buFont typeface="Arial" panose="020B0604020202020204" pitchFamily="34" charset="0"/>
              <a:buChar char="•"/>
            </a:pPr>
            <a:r>
              <a:rPr lang="en-US" sz="2000" dirty="0"/>
              <a:t>Jerseys with colors close to the background (e.g., yellow/green) may blend with the grass or lighting, affecting classification reliability in some frames.</a:t>
            </a:r>
          </a:p>
          <a:p>
            <a:pPr marL="1257300" lvl="2" indent="-342900">
              <a:lnSpc>
                <a:spcPct val="115000"/>
              </a:lnSpc>
              <a:spcBef>
                <a:spcPts val="1200"/>
              </a:spcBef>
              <a:buClr>
                <a:schemeClr val="dk1"/>
              </a:buClr>
              <a:buSzPct val="100000"/>
              <a:buFont typeface="Arial" panose="020B0604020202020204" pitchFamily="34" charset="0"/>
              <a:buChar char="•"/>
            </a:pPr>
            <a:r>
              <a:rPr lang="en-US" sz="2000" dirty="0"/>
              <a:t>Despite this, the module generalizes well across most team colors, providing consistent results under standard conditions.</a:t>
            </a:r>
            <a:endParaRPr lang="en-US" sz="2000" b="1" dirty="0">
              <a:solidFill>
                <a:schemeClr val="dk1"/>
              </a:solidFill>
              <a:latin typeface="+mj-lt"/>
              <a:ea typeface="Times New Roman"/>
              <a:cs typeface="Times New Roman"/>
              <a:sym typeface="Times New Roman"/>
            </a:endParaRPr>
          </a:p>
          <a:p>
            <a:pPr lvl="1">
              <a:lnSpc>
                <a:spcPct val="115000"/>
              </a:lnSpc>
              <a:spcBef>
                <a:spcPts val="1200"/>
              </a:spcBef>
              <a:buClr>
                <a:schemeClr val="dk1"/>
              </a:buClr>
              <a:buSzPct val="100000"/>
            </a:pPr>
            <a:r>
              <a:rPr lang="en-US" sz="2400" b="1" dirty="0"/>
              <a:t>Performance Metrics</a:t>
            </a:r>
            <a:r>
              <a:rPr lang="en-US" sz="2400" b="1" dirty="0">
                <a:solidFill>
                  <a:schemeClr val="dk1"/>
                </a:solidFill>
                <a:latin typeface="+mj-lt"/>
                <a:ea typeface="Times New Roman"/>
                <a:cs typeface="Times New Roman"/>
                <a:sym typeface="Times New Roman"/>
              </a:rPr>
              <a:t>:</a:t>
            </a:r>
          </a:p>
          <a:p>
            <a:pPr marL="800100" lvl="1" indent="-342900">
              <a:lnSpc>
                <a:spcPct val="115000"/>
              </a:lnSpc>
              <a:spcBef>
                <a:spcPts val="1200"/>
              </a:spcBef>
              <a:buClr>
                <a:schemeClr val="dk1"/>
              </a:buClr>
              <a:buSzPct val="100000"/>
              <a:buFont typeface="Courier New" panose="02070309020205020404" pitchFamily="49" charset="0"/>
              <a:buChar char="o"/>
            </a:pPr>
            <a:r>
              <a:rPr lang="en-US" sz="2000" dirty="0"/>
              <a:t>Mean Squared Error (</a:t>
            </a:r>
            <a:r>
              <a:rPr lang="en-US" sz="2000" dirty="0">
                <a:solidFill>
                  <a:schemeClr val="dk1"/>
                </a:solidFill>
                <a:latin typeface="+mj-lt"/>
                <a:ea typeface="Times New Roman"/>
                <a:cs typeface="Times New Roman"/>
                <a:sym typeface="Times New Roman"/>
              </a:rPr>
              <a:t>MSE): 6.92</a:t>
            </a:r>
          </a:p>
          <a:p>
            <a:pPr marL="800100" lvl="1" indent="-342900">
              <a:lnSpc>
                <a:spcPct val="115000"/>
              </a:lnSpc>
              <a:spcBef>
                <a:spcPts val="1200"/>
              </a:spcBef>
              <a:buClr>
                <a:schemeClr val="dk1"/>
              </a:buClr>
              <a:buSzPct val="100000"/>
              <a:buFont typeface="Courier New" panose="02070309020205020404" pitchFamily="49" charset="0"/>
              <a:buChar char="o"/>
            </a:pPr>
            <a:r>
              <a:rPr lang="en-US" sz="2000" dirty="0"/>
              <a:t>Mean Absolute Error (MAE)</a:t>
            </a:r>
            <a:r>
              <a:rPr lang="en-US" sz="2000" dirty="0">
                <a:solidFill>
                  <a:schemeClr val="dk1"/>
                </a:solidFill>
                <a:latin typeface="+mj-lt"/>
                <a:ea typeface="Times New Roman"/>
                <a:cs typeface="Times New Roman"/>
                <a:sym typeface="Times New Roman"/>
              </a:rPr>
              <a:t>: 2.28%</a:t>
            </a:r>
          </a:p>
          <a:p>
            <a:pPr marL="800100" lvl="1" indent="-342900">
              <a:lnSpc>
                <a:spcPct val="115000"/>
              </a:lnSpc>
              <a:spcBef>
                <a:spcPts val="1200"/>
              </a:spcBef>
              <a:buClr>
                <a:schemeClr val="dk1"/>
              </a:buClr>
              <a:buSzPct val="100000"/>
              <a:buFont typeface="Courier New" panose="02070309020205020404" pitchFamily="49" charset="0"/>
              <a:buChar char="o"/>
            </a:pPr>
            <a:r>
              <a:rPr lang="en-US" sz="2000" dirty="0">
                <a:solidFill>
                  <a:schemeClr val="dk1"/>
                </a:solidFill>
                <a:latin typeface="+mj-lt"/>
                <a:ea typeface="Times New Roman"/>
                <a:cs typeface="Times New Roman"/>
                <a:sym typeface="Times New Roman"/>
              </a:rPr>
              <a:t>Max Absolute Error: 5.0%</a:t>
            </a:r>
          </a:p>
          <a:p>
            <a:pPr lvl="0" algn="l" rtl="0">
              <a:lnSpc>
                <a:spcPct val="115000"/>
              </a:lnSpc>
              <a:spcBef>
                <a:spcPts val="1200"/>
              </a:spcBef>
              <a:spcAft>
                <a:spcPts val="0"/>
              </a:spcAft>
              <a:buClr>
                <a:schemeClr val="dk1"/>
              </a:buClr>
              <a:buSzPct val="100000"/>
            </a:pPr>
            <a:r>
              <a:rPr lang="en-US" sz="2400" b="1" dirty="0">
                <a:solidFill>
                  <a:schemeClr val="dk1"/>
                </a:solidFill>
                <a:latin typeface="+mj-lt"/>
                <a:ea typeface="Times New Roman"/>
                <a:cs typeface="Times New Roman"/>
                <a:sym typeface="Times New Roman"/>
              </a:rPr>
              <a:t>     Outcome</a:t>
            </a:r>
            <a:r>
              <a:rPr lang="en-US" sz="2000" dirty="0">
                <a:solidFill>
                  <a:schemeClr val="dk1"/>
                </a:solidFill>
                <a:latin typeface="+mj-lt"/>
                <a:ea typeface="Times New Roman"/>
                <a:cs typeface="Times New Roman"/>
                <a:sym typeface="Times New Roman"/>
              </a:rPr>
              <a:t>:</a:t>
            </a:r>
          </a:p>
          <a:p>
            <a:pPr marL="914400" lvl="1" indent="-457200">
              <a:lnSpc>
                <a:spcPct val="115000"/>
              </a:lnSpc>
              <a:spcBef>
                <a:spcPts val="1200"/>
              </a:spcBef>
              <a:buClr>
                <a:schemeClr val="dk1"/>
              </a:buClr>
              <a:buSzPct val="100000"/>
              <a:buFont typeface="Courier New" panose="02070309020205020404" pitchFamily="49" charset="0"/>
              <a:buChar char="o"/>
            </a:pPr>
            <a:r>
              <a:rPr lang="en-US" sz="2000" b="1" dirty="0"/>
              <a:t>Accurate and reliable possession estimation</a:t>
            </a:r>
            <a:r>
              <a:rPr lang="en-US" sz="2000" dirty="0"/>
              <a:t>: Suitable for real-world football analytics.</a:t>
            </a:r>
          </a:p>
          <a:p>
            <a:pPr marL="914400" lvl="1" indent="-457200">
              <a:lnSpc>
                <a:spcPct val="115000"/>
              </a:lnSpc>
              <a:spcBef>
                <a:spcPts val="1200"/>
              </a:spcBef>
              <a:buClr>
                <a:schemeClr val="dk1"/>
              </a:buClr>
              <a:buSzPct val="100000"/>
              <a:buFont typeface="Courier New" panose="02070309020205020404" pitchFamily="49" charset="0"/>
              <a:buChar char="o"/>
            </a:pPr>
            <a:r>
              <a:rPr lang="en-US" sz="2000" b="1" dirty="0"/>
              <a:t>Practical Deployment</a:t>
            </a:r>
            <a:r>
              <a:rPr lang="en-US" sz="2000" dirty="0"/>
              <a:t>: Tested in match scenarios, providing actionable insights for coaches and analysts</a:t>
            </a:r>
            <a:endParaRPr lang="en-US" sz="2000" dirty="0">
              <a:solidFill>
                <a:schemeClr val="dk1"/>
              </a:solidFill>
              <a:latin typeface="+mj-lt"/>
              <a:ea typeface="Times New Roman"/>
              <a:cs typeface="Times New Roman"/>
              <a:sym typeface="Times New Roman"/>
            </a:endParaRPr>
          </a:p>
        </p:txBody>
      </p:sp>
      <p:sp>
        <p:nvSpPr>
          <p:cNvPr id="2" name="Title 1">
            <a:extLst>
              <a:ext uri="{FF2B5EF4-FFF2-40B4-BE49-F238E27FC236}">
                <a16:creationId xmlns:a16="http://schemas.microsoft.com/office/drawing/2014/main" id="{792FEB7A-C0FE-131E-89A6-10B984C10D6F}"/>
              </a:ext>
            </a:extLst>
          </p:cNvPr>
          <p:cNvSpPr>
            <a:spLocks noGrp="1"/>
          </p:cNvSpPr>
          <p:nvPr>
            <p:ph type="title"/>
          </p:nvPr>
        </p:nvSpPr>
        <p:spPr>
          <a:xfrm>
            <a:off x="1251830" y="77801"/>
            <a:ext cx="10272000" cy="763600"/>
          </a:xfrm>
        </p:spPr>
        <p:txBody>
          <a:bodyPr/>
          <a:lstStyle/>
          <a:p>
            <a:r>
              <a:rPr lang="en-US" sz="3200" dirty="0"/>
              <a:t>Robust &amp; Real-Time Ball Possession Analysis</a:t>
            </a:r>
          </a:p>
        </p:txBody>
      </p:sp>
    </p:spTree>
    <p:extLst>
      <p:ext uri="{BB962C8B-B14F-4D97-AF65-F5344CB8AC3E}">
        <p14:creationId xmlns:p14="http://schemas.microsoft.com/office/powerpoint/2010/main" val="6491118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77F0C5-8379-9745-0FBF-3768DEC112D4}"/>
              </a:ext>
            </a:extLst>
          </p:cNvPr>
          <p:cNvPicPr>
            <a:picLocks noChangeAspect="1"/>
          </p:cNvPicPr>
          <p:nvPr/>
        </p:nvPicPr>
        <p:blipFill>
          <a:blip r:embed="rId2"/>
          <a:stretch>
            <a:fillRect/>
          </a:stretch>
        </p:blipFill>
        <p:spPr>
          <a:xfrm>
            <a:off x="960000" y="1629948"/>
            <a:ext cx="10363200" cy="4920529"/>
          </a:xfrm>
          <a:prstGeom prst="rect">
            <a:avLst/>
          </a:prstGeom>
        </p:spPr>
      </p:pic>
      <p:sp>
        <p:nvSpPr>
          <p:cNvPr id="4" name="Title 3">
            <a:extLst>
              <a:ext uri="{FF2B5EF4-FFF2-40B4-BE49-F238E27FC236}">
                <a16:creationId xmlns:a16="http://schemas.microsoft.com/office/drawing/2014/main" id="{470B0747-7EBA-7F13-8F9F-5D869ED57546}"/>
              </a:ext>
            </a:extLst>
          </p:cNvPr>
          <p:cNvSpPr>
            <a:spLocks noGrp="1"/>
          </p:cNvSpPr>
          <p:nvPr>
            <p:ph type="title"/>
          </p:nvPr>
        </p:nvSpPr>
        <p:spPr/>
        <p:txBody>
          <a:bodyPr/>
          <a:lstStyle/>
          <a:p>
            <a:pPr algn="ctr"/>
            <a:r>
              <a:rPr lang="en-US" dirty="0"/>
              <a:t>YOLO Evaluation </a:t>
            </a:r>
          </a:p>
        </p:txBody>
      </p:sp>
    </p:spTree>
    <p:extLst>
      <p:ext uri="{BB962C8B-B14F-4D97-AF65-F5344CB8AC3E}">
        <p14:creationId xmlns:p14="http://schemas.microsoft.com/office/powerpoint/2010/main" val="16778989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604695B-1C2C-4B5C-B045-CBD052B3FA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9893" y="596275"/>
            <a:ext cx="9553575" cy="5953125"/>
          </a:xfrm>
          <a:prstGeom prst="rect">
            <a:avLst/>
          </a:prstGeom>
        </p:spPr>
      </p:pic>
    </p:spTree>
    <p:extLst>
      <p:ext uri="{BB962C8B-B14F-4D97-AF65-F5344CB8AC3E}">
        <p14:creationId xmlns:p14="http://schemas.microsoft.com/office/powerpoint/2010/main" val="39122887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115;p25" title="504791725_1262659518796062_8885997087095940018_n.jpg">
            <a:extLst>
              <a:ext uri="{FF2B5EF4-FFF2-40B4-BE49-F238E27FC236}">
                <a16:creationId xmlns:a16="http://schemas.microsoft.com/office/drawing/2014/main" id="{8A1ACB70-1B26-E58A-61BA-97E12E351CB8}"/>
              </a:ext>
            </a:extLst>
          </p:cNvPr>
          <p:cNvPicPr preferRelativeResize="0"/>
          <p:nvPr/>
        </p:nvPicPr>
        <p:blipFill rotWithShape="1">
          <a:blip r:embed="rId2">
            <a:alphaModFix/>
          </a:blip>
          <a:srcRect l="5248" t="5526" r="9127"/>
          <a:stretch/>
        </p:blipFill>
        <p:spPr>
          <a:xfrm>
            <a:off x="2451460" y="1366463"/>
            <a:ext cx="7289080" cy="4825225"/>
          </a:xfrm>
          <a:prstGeom prst="rect">
            <a:avLst/>
          </a:prstGeom>
          <a:solidFill>
            <a:schemeClr val="lt1"/>
          </a:solidFill>
          <a:ln w="9525" cap="flat" cmpd="sng">
            <a:solidFill>
              <a:schemeClr val="dk1"/>
            </a:solidFill>
            <a:prstDash val="solid"/>
            <a:round/>
            <a:headEnd type="none" w="sm" len="sm"/>
            <a:tailEnd type="none" w="sm" len="sm"/>
          </a:ln>
        </p:spPr>
      </p:pic>
      <p:sp>
        <p:nvSpPr>
          <p:cNvPr id="4" name="Google Shape;518;p59">
            <a:extLst>
              <a:ext uri="{FF2B5EF4-FFF2-40B4-BE49-F238E27FC236}">
                <a16:creationId xmlns:a16="http://schemas.microsoft.com/office/drawing/2014/main" id="{1D88C166-591D-06C5-5913-9E7576E3CC8E}"/>
              </a:ext>
            </a:extLst>
          </p:cNvPr>
          <p:cNvSpPr txBox="1"/>
          <p:nvPr/>
        </p:nvSpPr>
        <p:spPr>
          <a:xfrm>
            <a:off x="2354509" y="432342"/>
            <a:ext cx="9286112" cy="533489"/>
          </a:xfrm>
          <a:prstGeom prst="rect">
            <a:avLst/>
          </a:prstGeom>
          <a:noFill/>
          <a:ln>
            <a:noFill/>
          </a:ln>
        </p:spPr>
        <p:txBody>
          <a:bodyPr spcFirstLastPara="1" wrap="square" lIns="121900" tIns="60933" rIns="121900" bIns="60933" anchor="t" anchorCtr="0">
            <a:spAutoFit/>
          </a:bodyPr>
          <a:lstStyle/>
          <a:p>
            <a:pPr defTabSz="1219170">
              <a:buClr>
                <a:srgbClr val="000000"/>
              </a:buClr>
              <a:buSzPts val="2000"/>
            </a:pPr>
            <a:r>
              <a:rPr lang="en" sz="2667" b="1" kern="0" dirty="0">
                <a:solidFill>
                  <a:srgbClr val="FFFFFF"/>
                </a:solidFill>
                <a:latin typeface="Arial"/>
                <a:cs typeface="Arial"/>
                <a:sym typeface="Arial"/>
              </a:rPr>
              <a:t>Actual possession vs predicted possession</a:t>
            </a:r>
            <a:endParaRPr sz="1867" kern="0" dirty="0">
              <a:solidFill>
                <a:srgbClr val="000000"/>
              </a:solidFill>
              <a:latin typeface="Arial"/>
              <a:cs typeface="Arial"/>
              <a:sym typeface="Arial"/>
            </a:endParaRPr>
          </a:p>
        </p:txBody>
      </p:sp>
    </p:spTree>
    <p:extLst>
      <p:ext uri="{BB962C8B-B14F-4D97-AF65-F5344CB8AC3E}">
        <p14:creationId xmlns:p14="http://schemas.microsoft.com/office/powerpoint/2010/main" val="6085883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60"/>
          <p:cNvSpPr txBox="1">
            <a:spLocks noGrp="1"/>
          </p:cNvSpPr>
          <p:nvPr>
            <p:ph type="title"/>
          </p:nvPr>
        </p:nvSpPr>
        <p:spPr>
          <a:xfrm>
            <a:off x="2833000" y="2124853"/>
            <a:ext cx="6526000" cy="1304148"/>
          </a:xfrm>
          <a:prstGeom prst="rect">
            <a:avLst/>
          </a:prstGeom>
          <a:noFill/>
          <a:ln>
            <a:noFill/>
          </a:ln>
        </p:spPr>
        <p:txBody>
          <a:bodyPr spcFirstLastPara="1" wrap="square" lIns="121900" tIns="121900" rIns="121900" bIns="121900" anchor="b" anchorCtr="0">
            <a:noAutofit/>
          </a:bodyPr>
          <a:lstStyle/>
          <a:p>
            <a:r>
              <a:rPr lang="en"/>
              <a:t>Demo</a:t>
            </a:r>
            <a:endParaRPr/>
          </a:p>
        </p:txBody>
      </p:sp>
      <p:sp>
        <p:nvSpPr>
          <p:cNvPr id="527" name="Google Shape;527;p60"/>
          <p:cNvSpPr txBox="1">
            <a:spLocks noGrp="1"/>
          </p:cNvSpPr>
          <p:nvPr>
            <p:ph type="title" idx="2"/>
          </p:nvPr>
        </p:nvSpPr>
        <p:spPr>
          <a:xfrm>
            <a:off x="950951" y="1989400"/>
            <a:ext cx="1697000" cy="1475600"/>
          </a:xfrm>
          <a:prstGeom prst="rect">
            <a:avLst/>
          </a:prstGeom>
          <a:noFill/>
          <a:ln w="28575" cap="flat" cmpd="sng">
            <a:solidFill>
              <a:schemeClr val="dk1"/>
            </a:solidFill>
            <a:prstDash val="solid"/>
            <a:round/>
            <a:headEnd type="none" w="sm" len="sm"/>
            <a:tailEnd type="none" w="sm" len="sm"/>
          </a:ln>
        </p:spPr>
        <p:txBody>
          <a:bodyPr spcFirstLastPara="1" wrap="square" lIns="121900" tIns="121900" rIns="121900" bIns="121900" anchor="b" anchorCtr="0">
            <a:noAutofit/>
          </a:bodyPr>
          <a:lstStyle/>
          <a:p>
            <a:r>
              <a:rPr lang="en" dirty="0"/>
              <a:t>05</a:t>
            </a:r>
            <a:endParaRPr dirty="0"/>
          </a:p>
        </p:txBody>
      </p:sp>
      <p:grpSp>
        <p:nvGrpSpPr>
          <p:cNvPr id="528" name="Google Shape;528;p60"/>
          <p:cNvGrpSpPr/>
          <p:nvPr/>
        </p:nvGrpSpPr>
        <p:grpSpPr>
          <a:xfrm>
            <a:off x="10575620" y="530686"/>
            <a:ext cx="375929" cy="1458713"/>
            <a:chOff x="7256520" y="835200"/>
            <a:chExt cx="562320" cy="2181960"/>
          </a:xfrm>
        </p:grpSpPr>
        <p:sp>
          <p:nvSpPr>
            <p:cNvPr id="529" name="Google Shape;529;p60"/>
            <p:cNvSpPr/>
            <p:nvPr/>
          </p:nvSpPr>
          <p:spPr>
            <a:xfrm>
              <a:off x="7256520" y="2444400"/>
              <a:ext cx="562320" cy="572760"/>
            </a:xfrm>
            <a:custGeom>
              <a:avLst/>
              <a:gdLst/>
              <a:ahLst/>
              <a:cxnLst/>
              <a:rect l="l" t="t" r="r" b="b"/>
              <a:pathLst>
                <a:path w="1562" h="1591" extrusionOk="0">
                  <a:moveTo>
                    <a:pt x="295" y="0"/>
                  </a:moveTo>
                  <a:lnTo>
                    <a:pt x="0" y="301"/>
                  </a:lnTo>
                  <a:lnTo>
                    <a:pt x="486" y="796"/>
                  </a:lnTo>
                  <a:lnTo>
                    <a:pt x="0" y="1291"/>
                  </a:lnTo>
                  <a:lnTo>
                    <a:pt x="295" y="1591"/>
                  </a:lnTo>
                  <a:lnTo>
                    <a:pt x="781" y="1096"/>
                  </a:lnTo>
                  <a:lnTo>
                    <a:pt x="1267" y="1591"/>
                  </a:lnTo>
                  <a:lnTo>
                    <a:pt x="1562" y="1291"/>
                  </a:lnTo>
                  <a:lnTo>
                    <a:pt x="1076" y="796"/>
                  </a:lnTo>
                  <a:lnTo>
                    <a:pt x="1562" y="301"/>
                  </a:lnTo>
                  <a:lnTo>
                    <a:pt x="1267" y="0"/>
                  </a:lnTo>
                  <a:lnTo>
                    <a:pt x="781" y="496"/>
                  </a:lnTo>
                  <a:lnTo>
                    <a:pt x="295" y="0"/>
                  </a:lnTo>
                  <a:close/>
                </a:path>
              </a:pathLst>
            </a:custGeom>
            <a:solidFill>
              <a:schemeClr val="dk1"/>
            </a:solidFill>
            <a:ln>
              <a:noFill/>
            </a:ln>
          </p:spPr>
          <p:txBody>
            <a:bodyPr spcFirstLastPara="1" wrap="square" lIns="120000" tIns="60000" rIns="120000" bIns="60000" anchor="ctr" anchorCtr="1">
              <a:noAutofit/>
            </a:bodyPr>
            <a:lstStyle/>
            <a:p>
              <a:pPr defTabSz="1219170">
                <a:buClr>
                  <a:srgbClr val="000000"/>
                </a:buClr>
                <a:buSzPts val="1800"/>
              </a:pPr>
              <a:endParaRPr sz="2400" kern="0">
                <a:solidFill>
                  <a:srgbClr val="000000"/>
                </a:solidFill>
                <a:latin typeface="Arial"/>
                <a:ea typeface="Arial"/>
                <a:cs typeface="Arial"/>
                <a:sym typeface="Arial"/>
              </a:endParaRPr>
            </a:p>
          </p:txBody>
        </p:sp>
        <p:sp>
          <p:nvSpPr>
            <p:cNvPr id="530" name="Google Shape;530;p60"/>
            <p:cNvSpPr/>
            <p:nvPr/>
          </p:nvSpPr>
          <p:spPr>
            <a:xfrm>
              <a:off x="7256520" y="1639800"/>
              <a:ext cx="562320" cy="573120"/>
            </a:xfrm>
            <a:custGeom>
              <a:avLst/>
              <a:gdLst/>
              <a:ahLst/>
              <a:cxnLst/>
              <a:rect l="l" t="t" r="r" b="b"/>
              <a:pathLst>
                <a:path w="1562" h="1592" extrusionOk="0">
                  <a:moveTo>
                    <a:pt x="295" y="0"/>
                  </a:moveTo>
                  <a:lnTo>
                    <a:pt x="0" y="301"/>
                  </a:lnTo>
                  <a:lnTo>
                    <a:pt x="486" y="796"/>
                  </a:lnTo>
                  <a:lnTo>
                    <a:pt x="0" y="1291"/>
                  </a:lnTo>
                  <a:lnTo>
                    <a:pt x="295" y="1592"/>
                  </a:lnTo>
                  <a:lnTo>
                    <a:pt x="781" y="1097"/>
                  </a:lnTo>
                  <a:lnTo>
                    <a:pt x="1267" y="1592"/>
                  </a:lnTo>
                  <a:lnTo>
                    <a:pt x="1562" y="1291"/>
                  </a:lnTo>
                  <a:lnTo>
                    <a:pt x="1076" y="796"/>
                  </a:lnTo>
                  <a:lnTo>
                    <a:pt x="1562" y="301"/>
                  </a:lnTo>
                  <a:lnTo>
                    <a:pt x="1267" y="0"/>
                  </a:lnTo>
                  <a:lnTo>
                    <a:pt x="781" y="496"/>
                  </a:lnTo>
                  <a:lnTo>
                    <a:pt x="295" y="0"/>
                  </a:lnTo>
                  <a:close/>
                </a:path>
              </a:pathLst>
            </a:custGeom>
            <a:solidFill>
              <a:schemeClr val="dk1"/>
            </a:solidFill>
            <a:ln>
              <a:noFill/>
            </a:ln>
          </p:spPr>
          <p:txBody>
            <a:bodyPr spcFirstLastPara="1" wrap="square" lIns="120000" tIns="60000" rIns="120000" bIns="60000" anchor="ctr" anchorCtr="1">
              <a:noAutofit/>
            </a:bodyPr>
            <a:lstStyle/>
            <a:p>
              <a:pPr defTabSz="1219170">
                <a:buClr>
                  <a:srgbClr val="000000"/>
                </a:buClr>
                <a:buSzPts val="1800"/>
              </a:pPr>
              <a:endParaRPr sz="2400" kern="0">
                <a:solidFill>
                  <a:srgbClr val="000000"/>
                </a:solidFill>
                <a:latin typeface="Arial"/>
                <a:ea typeface="Arial"/>
                <a:cs typeface="Arial"/>
                <a:sym typeface="Arial"/>
              </a:endParaRPr>
            </a:p>
          </p:txBody>
        </p:sp>
        <p:sp>
          <p:nvSpPr>
            <p:cNvPr id="531" name="Google Shape;531;p60"/>
            <p:cNvSpPr/>
            <p:nvPr/>
          </p:nvSpPr>
          <p:spPr>
            <a:xfrm>
              <a:off x="7256520" y="835200"/>
              <a:ext cx="562320" cy="573120"/>
            </a:xfrm>
            <a:custGeom>
              <a:avLst/>
              <a:gdLst/>
              <a:ahLst/>
              <a:cxnLst/>
              <a:rect l="l" t="t" r="r" b="b"/>
              <a:pathLst>
                <a:path w="1562" h="1592" extrusionOk="0">
                  <a:moveTo>
                    <a:pt x="295" y="0"/>
                  </a:moveTo>
                  <a:lnTo>
                    <a:pt x="0" y="301"/>
                  </a:lnTo>
                  <a:lnTo>
                    <a:pt x="486" y="796"/>
                  </a:lnTo>
                  <a:lnTo>
                    <a:pt x="0" y="1291"/>
                  </a:lnTo>
                  <a:lnTo>
                    <a:pt x="295" y="1592"/>
                  </a:lnTo>
                  <a:lnTo>
                    <a:pt x="781" y="1097"/>
                  </a:lnTo>
                  <a:lnTo>
                    <a:pt x="1267" y="1592"/>
                  </a:lnTo>
                  <a:lnTo>
                    <a:pt x="1562" y="1291"/>
                  </a:lnTo>
                  <a:lnTo>
                    <a:pt x="1076" y="796"/>
                  </a:lnTo>
                  <a:lnTo>
                    <a:pt x="1562" y="301"/>
                  </a:lnTo>
                  <a:lnTo>
                    <a:pt x="1267" y="0"/>
                  </a:lnTo>
                  <a:lnTo>
                    <a:pt x="781" y="495"/>
                  </a:lnTo>
                  <a:lnTo>
                    <a:pt x="295" y="0"/>
                  </a:lnTo>
                  <a:close/>
                </a:path>
              </a:pathLst>
            </a:custGeom>
            <a:solidFill>
              <a:schemeClr val="dk1"/>
            </a:solidFill>
            <a:ln>
              <a:noFill/>
            </a:ln>
          </p:spPr>
          <p:txBody>
            <a:bodyPr spcFirstLastPara="1" wrap="square" lIns="120000" tIns="60000" rIns="120000" bIns="60000" anchor="ctr" anchorCtr="1">
              <a:noAutofit/>
            </a:bodyPr>
            <a:lstStyle/>
            <a:p>
              <a:pPr defTabSz="1219170">
                <a:buClr>
                  <a:srgbClr val="000000"/>
                </a:buClr>
                <a:buSzPts val="1800"/>
              </a:pPr>
              <a:endParaRPr sz="2400" kern="0">
                <a:solidFill>
                  <a:srgbClr val="000000"/>
                </a:solidFill>
                <a:latin typeface="Arial"/>
                <a:ea typeface="Arial"/>
                <a:cs typeface="Arial"/>
                <a:sym typeface="Arial"/>
              </a:endParaRPr>
            </a:p>
          </p:txBody>
        </p:sp>
      </p:grpSp>
      <p:cxnSp>
        <p:nvCxnSpPr>
          <p:cNvPr id="532" name="Google Shape;532;p60"/>
          <p:cNvCxnSpPr/>
          <p:nvPr/>
        </p:nvCxnSpPr>
        <p:spPr>
          <a:xfrm rot="10800000">
            <a:off x="2833000" y="3761700"/>
            <a:ext cx="8742400" cy="0"/>
          </a:xfrm>
          <a:prstGeom prst="straightConnector1">
            <a:avLst/>
          </a:prstGeom>
          <a:noFill/>
          <a:ln w="38100" cap="flat" cmpd="sng">
            <a:solidFill>
              <a:schemeClr val="dk1"/>
            </a:solidFill>
            <a:prstDash val="solid"/>
            <a:round/>
            <a:headEnd type="none" w="sm" len="sm"/>
            <a:tailEnd type="none" w="sm" len="sm"/>
          </a:ln>
        </p:spPr>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64"/>
          <p:cNvSpPr txBox="1">
            <a:spLocks noGrp="1"/>
          </p:cNvSpPr>
          <p:nvPr>
            <p:ph type="title"/>
          </p:nvPr>
        </p:nvSpPr>
        <p:spPr>
          <a:xfrm>
            <a:off x="2833001" y="2633901"/>
            <a:ext cx="8742399" cy="1304148"/>
          </a:xfrm>
          <a:prstGeom prst="rect">
            <a:avLst/>
          </a:prstGeom>
          <a:noFill/>
          <a:ln>
            <a:noFill/>
          </a:ln>
        </p:spPr>
        <p:txBody>
          <a:bodyPr spcFirstLastPara="1" wrap="square" lIns="121900" tIns="121900" rIns="121900" bIns="121900" anchor="b" anchorCtr="0">
            <a:noAutofit/>
          </a:bodyPr>
          <a:lstStyle/>
          <a:p>
            <a:r>
              <a:rPr lang="en-US" dirty="0"/>
              <a:t>Conclusion and future work</a:t>
            </a:r>
            <a:endParaRPr dirty="0"/>
          </a:p>
        </p:txBody>
      </p:sp>
      <p:sp>
        <p:nvSpPr>
          <p:cNvPr id="563" name="Google Shape;563;p64"/>
          <p:cNvSpPr txBox="1">
            <a:spLocks noGrp="1"/>
          </p:cNvSpPr>
          <p:nvPr>
            <p:ph type="title" idx="2"/>
          </p:nvPr>
        </p:nvSpPr>
        <p:spPr>
          <a:xfrm>
            <a:off x="950951" y="1989400"/>
            <a:ext cx="1592000" cy="1475600"/>
          </a:xfrm>
          <a:prstGeom prst="rect">
            <a:avLst/>
          </a:prstGeom>
          <a:noFill/>
          <a:ln w="28575" cap="flat" cmpd="sng">
            <a:solidFill>
              <a:schemeClr val="dk1"/>
            </a:solidFill>
            <a:prstDash val="solid"/>
            <a:round/>
            <a:headEnd type="none" w="sm" len="sm"/>
            <a:tailEnd type="none" w="sm" len="sm"/>
          </a:ln>
        </p:spPr>
        <p:txBody>
          <a:bodyPr spcFirstLastPara="1" wrap="square" lIns="121900" tIns="121900" rIns="121900" bIns="121900" anchor="b" anchorCtr="0">
            <a:noAutofit/>
          </a:bodyPr>
          <a:lstStyle/>
          <a:p>
            <a:r>
              <a:rPr lang="en" dirty="0"/>
              <a:t>06</a:t>
            </a:r>
            <a:endParaRPr dirty="0"/>
          </a:p>
        </p:txBody>
      </p:sp>
      <p:grpSp>
        <p:nvGrpSpPr>
          <p:cNvPr id="564" name="Google Shape;564;p64"/>
          <p:cNvGrpSpPr/>
          <p:nvPr/>
        </p:nvGrpSpPr>
        <p:grpSpPr>
          <a:xfrm>
            <a:off x="10575620" y="530686"/>
            <a:ext cx="375929" cy="1458713"/>
            <a:chOff x="7256520" y="835200"/>
            <a:chExt cx="562320" cy="2181960"/>
          </a:xfrm>
        </p:grpSpPr>
        <p:sp>
          <p:nvSpPr>
            <p:cNvPr id="565" name="Google Shape;565;p64"/>
            <p:cNvSpPr/>
            <p:nvPr/>
          </p:nvSpPr>
          <p:spPr>
            <a:xfrm>
              <a:off x="7256520" y="2444400"/>
              <a:ext cx="562320" cy="572760"/>
            </a:xfrm>
            <a:custGeom>
              <a:avLst/>
              <a:gdLst/>
              <a:ahLst/>
              <a:cxnLst/>
              <a:rect l="l" t="t" r="r" b="b"/>
              <a:pathLst>
                <a:path w="1562" h="1591" extrusionOk="0">
                  <a:moveTo>
                    <a:pt x="295" y="0"/>
                  </a:moveTo>
                  <a:lnTo>
                    <a:pt x="0" y="301"/>
                  </a:lnTo>
                  <a:lnTo>
                    <a:pt x="486" y="796"/>
                  </a:lnTo>
                  <a:lnTo>
                    <a:pt x="0" y="1291"/>
                  </a:lnTo>
                  <a:lnTo>
                    <a:pt x="295" y="1591"/>
                  </a:lnTo>
                  <a:lnTo>
                    <a:pt x="781" y="1096"/>
                  </a:lnTo>
                  <a:lnTo>
                    <a:pt x="1267" y="1591"/>
                  </a:lnTo>
                  <a:lnTo>
                    <a:pt x="1562" y="1291"/>
                  </a:lnTo>
                  <a:lnTo>
                    <a:pt x="1076" y="796"/>
                  </a:lnTo>
                  <a:lnTo>
                    <a:pt x="1562" y="301"/>
                  </a:lnTo>
                  <a:lnTo>
                    <a:pt x="1267" y="0"/>
                  </a:lnTo>
                  <a:lnTo>
                    <a:pt x="781" y="496"/>
                  </a:lnTo>
                  <a:lnTo>
                    <a:pt x="295" y="0"/>
                  </a:lnTo>
                  <a:close/>
                </a:path>
              </a:pathLst>
            </a:custGeom>
            <a:solidFill>
              <a:schemeClr val="dk1"/>
            </a:solidFill>
            <a:ln>
              <a:noFill/>
            </a:ln>
          </p:spPr>
          <p:txBody>
            <a:bodyPr spcFirstLastPara="1" wrap="square" lIns="120000" tIns="60000" rIns="120000" bIns="60000" anchor="ctr" anchorCtr="1">
              <a:noAutofit/>
            </a:bodyPr>
            <a:lstStyle/>
            <a:p>
              <a:pPr defTabSz="1219170">
                <a:buClr>
                  <a:srgbClr val="000000"/>
                </a:buClr>
                <a:buSzPts val="1800"/>
              </a:pPr>
              <a:endParaRPr sz="2400" kern="0">
                <a:solidFill>
                  <a:srgbClr val="000000"/>
                </a:solidFill>
                <a:latin typeface="Arial"/>
                <a:ea typeface="Arial"/>
                <a:cs typeface="Arial"/>
                <a:sym typeface="Arial"/>
              </a:endParaRPr>
            </a:p>
          </p:txBody>
        </p:sp>
        <p:sp>
          <p:nvSpPr>
            <p:cNvPr id="566" name="Google Shape;566;p64"/>
            <p:cNvSpPr/>
            <p:nvPr/>
          </p:nvSpPr>
          <p:spPr>
            <a:xfrm>
              <a:off x="7256520" y="1639800"/>
              <a:ext cx="562320" cy="573120"/>
            </a:xfrm>
            <a:custGeom>
              <a:avLst/>
              <a:gdLst/>
              <a:ahLst/>
              <a:cxnLst/>
              <a:rect l="l" t="t" r="r" b="b"/>
              <a:pathLst>
                <a:path w="1562" h="1592" extrusionOk="0">
                  <a:moveTo>
                    <a:pt x="295" y="0"/>
                  </a:moveTo>
                  <a:lnTo>
                    <a:pt x="0" y="301"/>
                  </a:lnTo>
                  <a:lnTo>
                    <a:pt x="486" y="796"/>
                  </a:lnTo>
                  <a:lnTo>
                    <a:pt x="0" y="1291"/>
                  </a:lnTo>
                  <a:lnTo>
                    <a:pt x="295" y="1592"/>
                  </a:lnTo>
                  <a:lnTo>
                    <a:pt x="781" y="1097"/>
                  </a:lnTo>
                  <a:lnTo>
                    <a:pt x="1267" y="1592"/>
                  </a:lnTo>
                  <a:lnTo>
                    <a:pt x="1562" y="1291"/>
                  </a:lnTo>
                  <a:lnTo>
                    <a:pt x="1076" y="796"/>
                  </a:lnTo>
                  <a:lnTo>
                    <a:pt x="1562" y="301"/>
                  </a:lnTo>
                  <a:lnTo>
                    <a:pt x="1267" y="0"/>
                  </a:lnTo>
                  <a:lnTo>
                    <a:pt x="781" y="496"/>
                  </a:lnTo>
                  <a:lnTo>
                    <a:pt x="295" y="0"/>
                  </a:lnTo>
                  <a:close/>
                </a:path>
              </a:pathLst>
            </a:custGeom>
            <a:solidFill>
              <a:schemeClr val="dk1"/>
            </a:solidFill>
            <a:ln>
              <a:noFill/>
            </a:ln>
          </p:spPr>
          <p:txBody>
            <a:bodyPr spcFirstLastPara="1" wrap="square" lIns="120000" tIns="60000" rIns="120000" bIns="60000" anchor="ctr" anchorCtr="1">
              <a:noAutofit/>
            </a:bodyPr>
            <a:lstStyle/>
            <a:p>
              <a:pPr defTabSz="1219170">
                <a:buClr>
                  <a:srgbClr val="000000"/>
                </a:buClr>
                <a:buSzPts val="1800"/>
              </a:pPr>
              <a:endParaRPr sz="2400" kern="0">
                <a:solidFill>
                  <a:srgbClr val="000000"/>
                </a:solidFill>
                <a:latin typeface="Arial"/>
                <a:ea typeface="Arial"/>
                <a:cs typeface="Arial"/>
                <a:sym typeface="Arial"/>
              </a:endParaRPr>
            </a:p>
          </p:txBody>
        </p:sp>
        <p:sp>
          <p:nvSpPr>
            <p:cNvPr id="567" name="Google Shape;567;p64"/>
            <p:cNvSpPr/>
            <p:nvPr/>
          </p:nvSpPr>
          <p:spPr>
            <a:xfrm>
              <a:off x="7256520" y="835200"/>
              <a:ext cx="562320" cy="573120"/>
            </a:xfrm>
            <a:custGeom>
              <a:avLst/>
              <a:gdLst/>
              <a:ahLst/>
              <a:cxnLst/>
              <a:rect l="l" t="t" r="r" b="b"/>
              <a:pathLst>
                <a:path w="1562" h="1592" extrusionOk="0">
                  <a:moveTo>
                    <a:pt x="295" y="0"/>
                  </a:moveTo>
                  <a:lnTo>
                    <a:pt x="0" y="301"/>
                  </a:lnTo>
                  <a:lnTo>
                    <a:pt x="486" y="796"/>
                  </a:lnTo>
                  <a:lnTo>
                    <a:pt x="0" y="1291"/>
                  </a:lnTo>
                  <a:lnTo>
                    <a:pt x="295" y="1592"/>
                  </a:lnTo>
                  <a:lnTo>
                    <a:pt x="781" y="1097"/>
                  </a:lnTo>
                  <a:lnTo>
                    <a:pt x="1267" y="1592"/>
                  </a:lnTo>
                  <a:lnTo>
                    <a:pt x="1562" y="1291"/>
                  </a:lnTo>
                  <a:lnTo>
                    <a:pt x="1076" y="796"/>
                  </a:lnTo>
                  <a:lnTo>
                    <a:pt x="1562" y="301"/>
                  </a:lnTo>
                  <a:lnTo>
                    <a:pt x="1267" y="0"/>
                  </a:lnTo>
                  <a:lnTo>
                    <a:pt x="781" y="495"/>
                  </a:lnTo>
                  <a:lnTo>
                    <a:pt x="295" y="0"/>
                  </a:lnTo>
                  <a:close/>
                </a:path>
              </a:pathLst>
            </a:custGeom>
            <a:solidFill>
              <a:schemeClr val="dk1"/>
            </a:solidFill>
            <a:ln>
              <a:noFill/>
            </a:ln>
          </p:spPr>
          <p:txBody>
            <a:bodyPr spcFirstLastPara="1" wrap="square" lIns="120000" tIns="60000" rIns="120000" bIns="60000" anchor="ctr" anchorCtr="1">
              <a:noAutofit/>
            </a:bodyPr>
            <a:lstStyle/>
            <a:p>
              <a:pPr defTabSz="1219170">
                <a:buClr>
                  <a:srgbClr val="000000"/>
                </a:buClr>
                <a:buSzPts val="1800"/>
              </a:pPr>
              <a:endParaRPr sz="2400" kern="0">
                <a:solidFill>
                  <a:srgbClr val="000000"/>
                </a:solidFill>
                <a:latin typeface="Arial"/>
                <a:ea typeface="Arial"/>
                <a:cs typeface="Arial"/>
                <a:sym typeface="Arial"/>
              </a:endParaRPr>
            </a:p>
          </p:txBody>
        </p:sp>
      </p:grpSp>
      <p:cxnSp>
        <p:nvCxnSpPr>
          <p:cNvPr id="568" name="Google Shape;568;p64"/>
          <p:cNvCxnSpPr/>
          <p:nvPr/>
        </p:nvCxnSpPr>
        <p:spPr>
          <a:xfrm rot="10800000">
            <a:off x="2833000" y="4047451"/>
            <a:ext cx="8742400" cy="0"/>
          </a:xfrm>
          <a:prstGeom prst="straightConnector1">
            <a:avLst/>
          </a:prstGeom>
          <a:noFill/>
          <a:ln w="38100" cap="flat" cmpd="sng">
            <a:solidFill>
              <a:schemeClr val="dk1"/>
            </a:solidFill>
            <a:prstDash val="solid"/>
            <a:round/>
            <a:headEnd type="none" w="sm" len="sm"/>
            <a:tailEnd type="none" w="sm" len="sm"/>
          </a:ln>
        </p:spPr>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47D877-834C-BF28-11A5-0610FBBD263A}"/>
              </a:ext>
            </a:extLst>
          </p:cNvPr>
          <p:cNvSpPr>
            <a:spLocks noGrp="1"/>
          </p:cNvSpPr>
          <p:nvPr>
            <p:ph type="title"/>
          </p:nvPr>
        </p:nvSpPr>
        <p:spPr>
          <a:xfrm>
            <a:off x="960000" y="450654"/>
            <a:ext cx="10272000" cy="763600"/>
          </a:xfrm>
        </p:spPr>
        <p:txBody>
          <a:bodyPr/>
          <a:lstStyle/>
          <a:p>
            <a:r>
              <a:rPr lang="en-US" dirty="0"/>
              <a:t>Football Ball Possession Tracking System</a:t>
            </a:r>
          </a:p>
        </p:txBody>
      </p:sp>
      <p:sp>
        <p:nvSpPr>
          <p:cNvPr id="7" name="TextBox 6">
            <a:extLst>
              <a:ext uri="{FF2B5EF4-FFF2-40B4-BE49-F238E27FC236}">
                <a16:creationId xmlns:a16="http://schemas.microsoft.com/office/drawing/2014/main" id="{69BC8107-1681-7AC6-744D-2A327F11DD2C}"/>
              </a:ext>
            </a:extLst>
          </p:cNvPr>
          <p:cNvSpPr txBox="1"/>
          <p:nvPr/>
        </p:nvSpPr>
        <p:spPr>
          <a:xfrm>
            <a:off x="1227840" y="1204827"/>
            <a:ext cx="8029281" cy="3416320"/>
          </a:xfrm>
          <a:prstGeom prst="rect">
            <a:avLst/>
          </a:prstGeom>
          <a:noFill/>
        </p:spPr>
        <p:txBody>
          <a:bodyPr wrap="square">
            <a:spAutoFit/>
          </a:bodyPr>
          <a:lstStyle/>
          <a:p>
            <a:pPr marL="285750" indent="-285750">
              <a:buFont typeface="Arial" panose="020B0604020202020204" pitchFamily="34" charset="0"/>
              <a:buChar char="•"/>
            </a:pPr>
            <a:r>
              <a:rPr lang="en-US" dirty="0"/>
              <a:t>Combines Deep Learning + Computer Vision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Key Features:</a:t>
            </a:r>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Detects players &amp; ball in each video frame</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Classifies players into teams using CNNs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Estimates ball proximity over time</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Applies context-aware temporal analysis to classify possession→ Team A, Team B, or Contested</a:t>
            </a:r>
          </a:p>
        </p:txBody>
      </p:sp>
      <p:sp>
        <p:nvSpPr>
          <p:cNvPr id="9" name="TextBox 8">
            <a:extLst>
              <a:ext uri="{FF2B5EF4-FFF2-40B4-BE49-F238E27FC236}">
                <a16:creationId xmlns:a16="http://schemas.microsoft.com/office/drawing/2014/main" id="{DD2DEB7C-0338-5BC2-0409-91CACAC0C582}"/>
              </a:ext>
            </a:extLst>
          </p:cNvPr>
          <p:cNvSpPr txBox="1"/>
          <p:nvPr/>
        </p:nvSpPr>
        <p:spPr>
          <a:xfrm>
            <a:off x="1227841" y="4630574"/>
            <a:ext cx="6377232" cy="923330"/>
          </a:xfrm>
          <a:prstGeom prst="rect">
            <a:avLst/>
          </a:prstGeom>
          <a:noFill/>
        </p:spPr>
        <p:txBody>
          <a:bodyPr wrap="square">
            <a:spAutoFit/>
          </a:bodyPr>
          <a:lstStyle/>
          <a:p>
            <a:pPr marL="285750" indent="-285750">
              <a:buFont typeface="Arial" panose="020B0604020202020204" pitchFamily="34" charset="0"/>
              <a:buChar char="•"/>
            </a:pPr>
            <a:r>
              <a:rPr lang="en-US" b="1" dirty="0"/>
              <a:t>Performance</a:t>
            </a:r>
            <a:r>
              <a:rPr lang="en-US" dirty="0"/>
              <a:t>:</a:t>
            </a:r>
          </a:p>
          <a:p>
            <a:pPr lvl="1">
              <a:buFont typeface="Arial" panose="020B0604020202020204" pitchFamily="34" charset="0"/>
              <a:buChar char="•"/>
            </a:pPr>
            <a:r>
              <a:rPr lang="en-US" dirty="0"/>
              <a:t> 91.2% Average Precision</a:t>
            </a:r>
          </a:p>
          <a:p>
            <a:pPr lvl="1">
              <a:buFont typeface="Arial" panose="020B0604020202020204" pitchFamily="34" charset="0"/>
              <a:buChar char="•"/>
            </a:pPr>
            <a:r>
              <a:rPr lang="en-US" dirty="0"/>
              <a:t> 4.1% Mean Absolute Error (vs. manual annotation)</a:t>
            </a:r>
          </a:p>
        </p:txBody>
      </p:sp>
      <p:sp>
        <p:nvSpPr>
          <p:cNvPr id="11" name="TextBox 10">
            <a:extLst>
              <a:ext uri="{FF2B5EF4-FFF2-40B4-BE49-F238E27FC236}">
                <a16:creationId xmlns:a16="http://schemas.microsoft.com/office/drawing/2014/main" id="{B9FCECF6-A670-FE4A-2DF5-99F8C176093D}"/>
              </a:ext>
            </a:extLst>
          </p:cNvPr>
          <p:cNvSpPr txBox="1"/>
          <p:nvPr/>
        </p:nvSpPr>
        <p:spPr>
          <a:xfrm>
            <a:off x="1227841" y="5553904"/>
            <a:ext cx="9839227" cy="923330"/>
          </a:xfrm>
          <a:prstGeom prst="rect">
            <a:avLst/>
          </a:prstGeom>
          <a:noFill/>
        </p:spPr>
        <p:txBody>
          <a:bodyPr wrap="square">
            <a:spAutoFit/>
          </a:bodyPr>
          <a:lstStyle/>
          <a:p>
            <a:pPr marL="285750" indent="-285750">
              <a:buFont typeface="Arial" panose="020B0604020202020204" pitchFamily="34" charset="0"/>
              <a:buChar char="•"/>
            </a:pPr>
            <a:r>
              <a:rPr lang="en-US" b="1" dirty="0"/>
              <a:t>Outcome</a:t>
            </a:r>
            <a:r>
              <a:rPr lang="en-US" dirty="0"/>
              <a:t>:</a:t>
            </a:r>
          </a:p>
          <a:p>
            <a:pPr lvl="1">
              <a:buFont typeface="Arial" panose="020B0604020202020204" pitchFamily="34" charset="0"/>
              <a:buChar char="•"/>
            </a:pPr>
            <a:r>
              <a:rPr lang="en-US" dirty="0"/>
              <a:t> Integrated into a </a:t>
            </a:r>
            <a:r>
              <a:rPr lang="en-US" b="1" dirty="0"/>
              <a:t>user-friendly app</a:t>
            </a:r>
            <a:endParaRPr lang="en-US" dirty="0"/>
          </a:p>
          <a:p>
            <a:pPr lvl="1">
              <a:buFont typeface="Arial" panose="020B0604020202020204" pitchFamily="34" charset="0"/>
              <a:buChar char="•"/>
            </a:pPr>
            <a:r>
              <a:rPr lang="en-US" dirty="0"/>
              <a:t> Designed for </a:t>
            </a:r>
            <a:r>
              <a:rPr lang="en-US" b="1" dirty="0"/>
              <a:t>coaches &amp; analysts</a:t>
            </a:r>
            <a:r>
              <a:rPr lang="en-US" dirty="0"/>
              <a:t> to evaluate match performance</a:t>
            </a:r>
          </a:p>
        </p:txBody>
      </p:sp>
    </p:spTree>
    <p:extLst>
      <p:ext uri="{BB962C8B-B14F-4D97-AF65-F5344CB8AC3E}">
        <p14:creationId xmlns:p14="http://schemas.microsoft.com/office/powerpoint/2010/main" val="35698050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77E02-4D14-2396-6E91-41B3E058F6D4}"/>
              </a:ext>
            </a:extLst>
          </p:cNvPr>
          <p:cNvSpPr>
            <a:spLocks noGrp="1"/>
          </p:cNvSpPr>
          <p:nvPr>
            <p:ph type="title"/>
          </p:nvPr>
        </p:nvSpPr>
        <p:spPr/>
        <p:txBody>
          <a:bodyPr/>
          <a:lstStyle/>
          <a:p>
            <a:r>
              <a:rPr lang="en-US" dirty="0"/>
              <a:t>Future Improvements &amp; Extensions</a:t>
            </a:r>
          </a:p>
        </p:txBody>
      </p:sp>
      <p:sp>
        <p:nvSpPr>
          <p:cNvPr id="4" name="TextBox 3">
            <a:extLst>
              <a:ext uri="{FF2B5EF4-FFF2-40B4-BE49-F238E27FC236}">
                <a16:creationId xmlns:a16="http://schemas.microsoft.com/office/drawing/2014/main" id="{7239075F-DD54-5B16-9040-A11AAE024403}"/>
              </a:ext>
            </a:extLst>
          </p:cNvPr>
          <p:cNvSpPr txBox="1"/>
          <p:nvPr/>
        </p:nvSpPr>
        <p:spPr>
          <a:xfrm>
            <a:off x="1284402" y="1310801"/>
            <a:ext cx="6377232" cy="707886"/>
          </a:xfrm>
          <a:prstGeom prst="rect">
            <a:avLst/>
          </a:prstGeom>
          <a:noFill/>
        </p:spPr>
        <p:txBody>
          <a:bodyPr wrap="square">
            <a:spAutoFit/>
          </a:bodyPr>
          <a:lstStyle/>
          <a:p>
            <a:pPr marL="285750" indent="-285750">
              <a:buFont typeface="Arial" panose="020B0604020202020204" pitchFamily="34" charset="0"/>
              <a:buChar char="•"/>
            </a:pPr>
            <a:r>
              <a:rPr lang="en-US" sz="2000" b="1" dirty="0"/>
              <a:t>Enhanced Ball Detection</a:t>
            </a:r>
            <a:br>
              <a:rPr lang="en-US" sz="2000" dirty="0"/>
            </a:br>
            <a:endParaRPr lang="en-US" sz="2000" dirty="0"/>
          </a:p>
        </p:txBody>
      </p:sp>
      <p:sp>
        <p:nvSpPr>
          <p:cNvPr id="6" name="TextBox 5">
            <a:extLst>
              <a:ext uri="{FF2B5EF4-FFF2-40B4-BE49-F238E27FC236}">
                <a16:creationId xmlns:a16="http://schemas.microsoft.com/office/drawing/2014/main" id="{7DA68CE6-0FAE-800F-07F1-04DEDB7E7446}"/>
              </a:ext>
            </a:extLst>
          </p:cNvPr>
          <p:cNvSpPr txBox="1"/>
          <p:nvPr/>
        </p:nvSpPr>
        <p:spPr>
          <a:xfrm>
            <a:off x="1114719" y="1798281"/>
            <a:ext cx="6377232" cy="369332"/>
          </a:xfrm>
          <a:prstGeom prst="rect">
            <a:avLst/>
          </a:prstGeom>
          <a:noFill/>
        </p:spPr>
        <p:txBody>
          <a:bodyPr wrap="square">
            <a:spAutoFit/>
          </a:bodyPr>
          <a:lstStyle/>
          <a:p>
            <a:r>
              <a:rPr lang="en-US" dirty="0"/>
              <a:t>Handle </a:t>
            </a:r>
            <a:r>
              <a:rPr lang="en-US" b="1" dirty="0"/>
              <a:t>crowded &amp; occluded</a:t>
            </a:r>
            <a:r>
              <a:rPr lang="en-US" dirty="0"/>
              <a:t> scenarios more effectively</a:t>
            </a:r>
          </a:p>
        </p:txBody>
      </p:sp>
      <p:sp>
        <p:nvSpPr>
          <p:cNvPr id="8" name="TextBox 7">
            <a:extLst>
              <a:ext uri="{FF2B5EF4-FFF2-40B4-BE49-F238E27FC236}">
                <a16:creationId xmlns:a16="http://schemas.microsoft.com/office/drawing/2014/main" id="{3CC766D9-FCD4-8671-6031-CBBA20F559F5}"/>
              </a:ext>
            </a:extLst>
          </p:cNvPr>
          <p:cNvSpPr txBox="1"/>
          <p:nvPr/>
        </p:nvSpPr>
        <p:spPr>
          <a:xfrm>
            <a:off x="1284402" y="2337418"/>
            <a:ext cx="6377232" cy="400110"/>
          </a:xfrm>
          <a:prstGeom prst="rect">
            <a:avLst/>
          </a:prstGeom>
          <a:noFill/>
        </p:spPr>
        <p:txBody>
          <a:bodyPr wrap="square">
            <a:spAutoFit/>
          </a:bodyPr>
          <a:lstStyle/>
          <a:p>
            <a:pPr marL="285750" indent="-285750">
              <a:buFont typeface="Arial" panose="020B0604020202020204" pitchFamily="34" charset="0"/>
              <a:buChar char="•"/>
            </a:pPr>
            <a:r>
              <a:rPr lang="en-US" sz="2000" b="1" dirty="0"/>
              <a:t>Tactical Context Analysis</a:t>
            </a:r>
          </a:p>
        </p:txBody>
      </p:sp>
      <p:sp>
        <p:nvSpPr>
          <p:cNvPr id="11" name="TextBox 10">
            <a:extLst>
              <a:ext uri="{FF2B5EF4-FFF2-40B4-BE49-F238E27FC236}">
                <a16:creationId xmlns:a16="http://schemas.microsoft.com/office/drawing/2014/main" id="{CF6937DF-BC68-3A3C-C345-511439EF0CC5}"/>
              </a:ext>
            </a:extLst>
          </p:cNvPr>
          <p:cNvSpPr txBox="1"/>
          <p:nvPr/>
        </p:nvSpPr>
        <p:spPr>
          <a:xfrm>
            <a:off x="1114719" y="2796427"/>
            <a:ext cx="9457443" cy="369332"/>
          </a:xfrm>
          <a:prstGeom prst="rect">
            <a:avLst/>
          </a:prstGeom>
          <a:noFill/>
        </p:spPr>
        <p:txBody>
          <a:bodyPr wrap="square">
            <a:spAutoFit/>
          </a:bodyPr>
          <a:lstStyle/>
          <a:p>
            <a:r>
              <a:rPr lang="en-US" dirty="0"/>
              <a:t>Assess possession quality, danger level, and decision-making</a:t>
            </a:r>
          </a:p>
        </p:txBody>
      </p:sp>
      <p:sp>
        <p:nvSpPr>
          <p:cNvPr id="13" name="TextBox 12">
            <a:extLst>
              <a:ext uri="{FF2B5EF4-FFF2-40B4-BE49-F238E27FC236}">
                <a16:creationId xmlns:a16="http://schemas.microsoft.com/office/drawing/2014/main" id="{6193E934-59CA-9C80-CF8D-8FB9B724CFB1}"/>
              </a:ext>
            </a:extLst>
          </p:cNvPr>
          <p:cNvSpPr txBox="1"/>
          <p:nvPr/>
        </p:nvSpPr>
        <p:spPr>
          <a:xfrm>
            <a:off x="1284402" y="3237741"/>
            <a:ext cx="6377232" cy="369332"/>
          </a:xfrm>
          <a:prstGeom prst="rect">
            <a:avLst/>
          </a:prstGeom>
          <a:noFill/>
        </p:spPr>
        <p:txBody>
          <a:bodyPr wrap="square">
            <a:spAutoFit/>
          </a:bodyPr>
          <a:lstStyle/>
          <a:p>
            <a:pPr marL="285750" indent="-285750">
              <a:buFont typeface="Arial" panose="020B0604020202020204" pitchFamily="34" charset="0"/>
              <a:buChar char="•"/>
            </a:pPr>
            <a:r>
              <a:rPr lang="en-US" b="1" dirty="0"/>
              <a:t>Hardware Optimization</a:t>
            </a:r>
          </a:p>
        </p:txBody>
      </p:sp>
      <p:sp>
        <p:nvSpPr>
          <p:cNvPr id="15" name="TextBox 14">
            <a:extLst>
              <a:ext uri="{FF2B5EF4-FFF2-40B4-BE49-F238E27FC236}">
                <a16:creationId xmlns:a16="http://schemas.microsoft.com/office/drawing/2014/main" id="{18F4F919-F441-4A99-CA03-123B7E306B19}"/>
              </a:ext>
            </a:extLst>
          </p:cNvPr>
          <p:cNvSpPr txBox="1"/>
          <p:nvPr/>
        </p:nvSpPr>
        <p:spPr>
          <a:xfrm>
            <a:off x="1114719" y="3722511"/>
            <a:ext cx="6377232" cy="369332"/>
          </a:xfrm>
          <a:prstGeom prst="rect">
            <a:avLst/>
          </a:prstGeom>
          <a:noFill/>
        </p:spPr>
        <p:txBody>
          <a:bodyPr wrap="square">
            <a:spAutoFit/>
          </a:bodyPr>
          <a:lstStyle/>
          <a:p>
            <a:r>
              <a:rPr lang="en-US" dirty="0"/>
              <a:t>Make system usable on </a:t>
            </a:r>
            <a:r>
              <a:rPr lang="en-US" b="1" dirty="0"/>
              <a:t>low-end devices</a:t>
            </a:r>
            <a:r>
              <a:rPr lang="en-US" dirty="0"/>
              <a:t> for broader access</a:t>
            </a:r>
          </a:p>
        </p:txBody>
      </p:sp>
      <p:sp>
        <p:nvSpPr>
          <p:cNvPr id="17" name="TextBox 16">
            <a:extLst>
              <a:ext uri="{FF2B5EF4-FFF2-40B4-BE49-F238E27FC236}">
                <a16:creationId xmlns:a16="http://schemas.microsoft.com/office/drawing/2014/main" id="{01C607E0-75FC-3EFA-1A2E-720C2F2C305C}"/>
              </a:ext>
            </a:extLst>
          </p:cNvPr>
          <p:cNvSpPr txBox="1"/>
          <p:nvPr/>
        </p:nvSpPr>
        <p:spPr>
          <a:xfrm>
            <a:off x="1284402" y="4235887"/>
            <a:ext cx="6377232" cy="369332"/>
          </a:xfrm>
          <a:prstGeom prst="rect">
            <a:avLst/>
          </a:prstGeom>
          <a:noFill/>
        </p:spPr>
        <p:txBody>
          <a:bodyPr wrap="square">
            <a:spAutoFit/>
          </a:bodyPr>
          <a:lstStyle/>
          <a:p>
            <a:pPr marL="285750" indent="-285750">
              <a:buFont typeface="Arial" panose="020B0604020202020204" pitchFamily="34" charset="0"/>
              <a:buChar char="•"/>
            </a:pPr>
            <a:r>
              <a:rPr lang="en-US" b="1" dirty="0"/>
              <a:t>Advanced Match Analytics</a:t>
            </a:r>
          </a:p>
        </p:txBody>
      </p:sp>
      <p:sp>
        <p:nvSpPr>
          <p:cNvPr id="20" name="TextBox 19">
            <a:extLst>
              <a:ext uri="{FF2B5EF4-FFF2-40B4-BE49-F238E27FC236}">
                <a16:creationId xmlns:a16="http://schemas.microsoft.com/office/drawing/2014/main" id="{474DE4F6-D043-AC58-46DC-9E402817D9CD}"/>
              </a:ext>
            </a:extLst>
          </p:cNvPr>
          <p:cNvSpPr txBox="1"/>
          <p:nvPr/>
        </p:nvSpPr>
        <p:spPr>
          <a:xfrm>
            <a:off x="1708608" y="4668946"/>
            <a:ext cx="6377232" cy="923330"/>
          </a:xfrm>
          <a:prstGeom prst="rect">
            <a:avLst/>
          </a:prstGeom>
          <a:noFill/>
        </p:spPr>
        <p:txBody>
          <a:bodyPr wrap="square">
            <a:spAutoFit/>
          </a:bodyPr>
          <a:lstStyle/>
          <a:p>
            <a:pPr marL="285750" indent="-285750">
              <a:buFont typeface="Arial" panose="020B0604020202020204" pitchFamily="34" charset="0"/>
              <a:buChar char="•"/>
            </a:pPr>
            <a:r>
              <a:rPr lang="en-US" dirty="0"/>
              <a:t>Build-up play patterns</a:t>
            </a:r>
          </a:p>
          <a:p>
            <a:pPr marL="285750" indent="-285750">
              <a:buFont typeface="Arial" panose="020B0604020202020204" pitchFamily="34" charset="0"/>
              <a:buChar char="•"/>
            </a:pPr>
            <a:r>
              <a:rPr lang="en-US" dirty="0"/>
              <a:t>Transition speed</a:t>
            </a:r>
          </a:p>
          <a:p>
            <a:pPr marL="285750" indent="-285750">
              <a:buFont typeface="Arial" panose="020B0604020202020204" pitchFamily="34" charset="0"/>
              <a:buChar char="•"/>
            </a:pPr>
            <a:r>
              <a:rPr lang="en-US" dirty="0"/>
              <a:t>Pressing efficiency</a:t>
            </a:r>
          </a:p>
        </p:txBody>
      </p:sp>
      <p:sp>
        <p:nvSpPr>
          <p:cNvPr id="22" name="TextBox 21">
            <a:extLst>
              <a:ext uri="{FF2B5EF4-FFF2-40B4-BE49-F238E27FC236}">
                <a16:creationId xmlns:a16="http://schemas.microsoft.com/office/drawing/2014/main" id="{2C8CBF36-4A25-3952-A35F-468539AED236}"/>
              </a:ext>
            </a:extLst>
          </p:cNvPr>
          <p:cNvSpPr txBox="1"/>
          <p:nvPr/>
        </p:nvSpPr>
        <p:spPr>
          <a:xfrm>
            <a:off x="1284402" y="5643987"/>
            <a:ext cx="6377232" cy="369332"/>
          </a:xfrm>
          <a:prstGeom prst="rect">
            <a:avLst/>
          </a:prstGeom>
          <a:noFill/>
        </p:spPr>
        <p:txBody>
          <a:bodyPr wrap="square">
            <a:spAutoFit/>
          </a:bodyPr>
          <a:lstStyle/>
          <a:p>
            <a:pPr marL="285750" indent="-285750">
              <a:buFont typeface="Arial" panose="020B0604020202020204" pitchFamily="34" charset="0"/>
              <a:buChar char="•"/>
            </a:pPr>
            <a:r>
              <a:rPr lang="en-US" b="1" dirty="0"/>
              <a:t>Tool Integration</a:t>
            </a:r>
            <a:endParaRPr lang="en-US" dirty="0"/>
          </a:p>
        </p:txBody>
      </p:sp>
      <p:sp>
        <p:nvSpPr>
          <p:cNvPr id="24" name="TextBox 23">
            <a:extLst>
              <a:ext uri="{FF2B5EF4-FFF2-40B4-BE49-F238E27FC236}">
                <a16:creationId xmlns:a16="http://schemas.microsoft.com/office/drawing/2014/main" id="{BB037E8F-DC70-ABD4-52AD-6E5BE7598FFD}"/>
              </a:ext>
            </a:extLst>
          </p:cNvPr>
          <p:cNvSpPr txBox="1"/>
          <p:nvPr/>
        </p:nvSpPr>
        <p:spPr>
          <a:xfrm>
            <a:off x="1114719" y="6065030"/>
            <a:ext cx="6377232" cy="369332"/>
          </a:xfrm>
          <a:prstGeom prst="rect">
            <a:avLst/>
          </a:prstGeom>
          <a:noFill/>
        </p:spPr>
        <p:txBody>
          <a:bodyPr wrap="square">
            <a:spAutoFit/>
          </a:bodyPr>
          <a:lstStyle/>
          <a:p>
            <a:r>
              <a:rPr lang="en-US" dirty="0"/>
              <a:t>Seamless connection with existing match analysis platform</a:t>
            </a:r>
          </a:p>
        </p:txBody>
      </p:sp>
    </p:spTree>
    <p:extLst>
      <p:ext uri="{BB962C8B-B14F-4D97-AF65-F5344CB8AC3E}">
        <p14:creationId xmlns:p14="http://schemas.microsoft.com/office/powerpoint/2010/main" val="3332735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1">
          <a:extLst>
            <a:ext uri="{FF2B5EF4-FFF2-40B4-BE49-F238E27FC236}">
              <a16:creationId xmlns:a16="http://schemas.microsoft.com/office/drawing/2014/main" id="{A6F576F1-8071-0475-5896-CDA47E084D79}"/>
            </a:ext>
          </a:extLst>
        </p:cNvPr>
        <p:cNvGrpSpPr/>
        <p:nvPr/>
      </p:nvGrpSpPr>
      <p:grpSpPr>
        <a:xfrm>
          <a:off x="0" y="0"/>
          <a:ext cx="0" cy="0"/>
          <a:chOff x="0" y="0"/>
          <a:chExt cx="0" cy="0"/>
        </a:xfrm>
      </p:grpSpPr>
      <p:sp>
        <p:nvSpPr>
          <p:cNvPr id="222" name="Google Shape;222;p29">
            <a:extLst>
              <a:ext uri="{FF2B5EF4-FFF2-40B4-BE49-F238E27FC236}">
                <a16:creationId xmlns:a16="http://schemas.microsoft.com/office/drawing/2014/main" id="{868A4C91-D1BA-2A34-C5C0-6DFE91324E2C}"/>
              </a:ext>
            </a:extLst>
          </p:cNvPr>
          <p:cNvSpPr txBox="1">
            <a:spLocks noGrp="1"/>
          </p:cNvSpPr>
          <p:nvPr>
            <p:ph type="title"/>
          </p:nvPr>
        </p:nvSpPr>
        <p:spPr>
          <a:xfrm>
            <a:off x="2833000" y="2637371"/>
            <a:ext cx="9174107" cy="1304148"/>
          </a:xfrm>
          <a:prstGeom prst="rect">
            <a:avLst/>
          </a:prstGeom>
          <a:noFill/>
          <a:ln>
            <a:noFill/>
          </a:ln>
        </p:spPr>
        <p:txBody>
          <a:bodyPr spcFirstLastPara="1" wrap="square" lIns="121900" tIns="121900" rIns="121900" bIns="121900" anchor="b" anchorCtr="0">
            <a:noAutofit/>
          </a:bodyPr>
          <a:lstStyle/>
          <a:p>
            <a:r>
              <a:rPr lang="en-US" sz="6600" b="1" dirty="0"/>
              <a:t>Problem Definition </a:t>
            </a:r>
          </a:p>
        </p:txBody>
      </p:sp>
      <p:grpSp>
        <p:nvGrpSpPr>
          <p:cNvPr id="224" name="Google Shape;224;p29">
            <a:extLst>
              <a:ext uri="{FF2B5EF4-FFF2-40B4-BE49-F238E27FC236}">
                <a16:creationId xmlns:a16="http://schemas.microsoft.com/office/drawing/2014/main" id="{99D8B232-6E6F-D6E7-BC91-D9915B3F2D8D}"/>
              </a:ext>
            </a:extLst>
          </p:cNvPr>
          <p:cNvGrpSpPr/>
          <p:nvPr/>
        </p:nvGrpSpPr>
        <p:grpSpPr>
          <a:xfrm>
            <a:off x="10575620" y="530686"/>
            <a:ext cx="375929" cy="1458713"/>
            <a:chOff x="7256520" y="835200"/>
            <a:chExt cx="562320" cy="2181960"/>
          </a:xfrm>
        </p:grpSpPr>
        <p:sp>
          <p:nvSpPr>
            <p:cNvPr id="225" name="Google Shape;225;p29">
              <a:extLst>
                <a:ext uri="{FF2B5EF4-FFF2-40B4-BE49-F238E27FC236}">
                  <a16:creationId xmlns:a16="http://schemas.microsoft.com/office/drawing/2014/main" id="{A7C9143C-AFD9-7C58-B327-740B0D383267}"/>
                </a:ext>
              </a:extLst>
            </p:cNvPr>
            <p:cNvSpPr/>
            <p:nvPr/>
          </p:nvSpPr>
          <p:spPr>
            <a:xfrm>
              <a:off x="7256520" y="2444400"/>
              <a:ext cx="562320" cy="572760"/>
            </a:xfrm>
            <a:custGeom>
              <a:avLst/>
              <a:gdLst/>
              <a:ahLst/>
              <a:cxnLst/>
              <a:rect l="l" t="t" r="r" b="b"/>
              <a:pathLst>
                <a:path w="1562" h="1591" extrusionOk="0">
                  <a:moveTo>
                    <a:pt x="295" y="0"/>
                  </a:moveTo>
                  <a:lnTo>
                    <a:pt x="0" y="301"/>
                  </a:lnTo>
                  <a:lnTo>
                    <a:pt x="486" y="796"/>
                  </a:lnTo>
                  <a:lnTo>
                    <a:pt x="0" y="1291"/>
                  </a:lnTo>
                  <a:lnTo>
                    <a:pt x="295" y="1591"/>
                  </a:lnTo>
                  <a:lnTo>
                    <a:pt x="781" y="1096"/>
                  </a:lnTo>
                  <a:lnTo>
                    <a:pt x="1267" y="1591"/>
                  </a:lnTo>
                  <a:lnTo>
                    <a:pt x="1562" y="1291"/>
                  </a:lnTo>
                  <a:lnTo>
                    <a:pt x="1076" y="796"/>
                  </a:lnTo>
                  <a:lnTo>
                    <a:pt x="1562" y="301"/>
                  </a:lnTo>
                  <a:lnTo>
                    <a:pt x="1267" y="0"/>
                  </a:lnTo>
                  <a:lnTo>
                    <a:pt x="781" y="496"/>
                  </a:lnTo>
                  <a:lnTo>
                    <a:pt x="295" y="0"/>
                  </a:lnTo>
                  <a:close/>
                </a:path>
              </a:pathLst>
            </a:custGeom>
            <a:solidFill>
              <a:schemeClr val="dk1"/>
            </a:solidFill>
            <a:ln>
              <a:noFill/>
            </a:ln>
          </p:spPr>
          <p:txBody>
            <a:bodyPr spcFirstLastPara="1" wrap="square" lIns="120000" tIns="60000" rIns="120000" bIns="60000" anchor="ctr" anchorCtr="1">
              <a:noAutofit/>
            </a:bodyPr>
            <a:lstStyle/>
            <a:p>
              <a:pPr defTabSz="1219170">
                <a:buClr>
                  <a:srgbClr val="000000"/>
                </a:buClr>
                <a:buSzPts val="1800"/>
              </a:pPr>
              <a:endParaRPr sz="2400" kern="0">
                <a:solidFill>
                  <a:srgbClr val="000000"/>
                </a:solidFill>
                <a:latin typeface="Arial"/>
                <a:ea typeface="Arial"/>
                <a:cs typeface="Arial"/>
                <a:sym typeface="Arial"/>
              </a:endParaRPr>
            </a:p>
          </p:txBody>
        </p:sp>
        <p:sp>
          <p:nvSpPr>
            <p:cNvPr id="226" name="Google Shape;226;p29">
              <a:extLst>
                <a:ext uri="{FF2B5EF4-FFF2-40B4-BE49-F238E27FC236}">
                  <a16:creationId xmlns:a16="http://schemas.microsoft.com/office/drawing/2014/main" id="{B78A0791-D939-A9A9-F26E-7A2213DE48DE}"/>
                </a:ext>
              </a:extLst>
            </p:cNvPr>
            <p:cNvSpPr/>
            <p:nvPr/>
          </p:nvSpPr>
          <p:spPr>
            <a:xfrm>
              <a:off x="7256520" y="1639800"/>
              <a:ext cx="562320" cy="573120"/>
            </a:xfrm>
            <a:custGeom>
              <a:avLst/>
              <a:gdLst/>
              <a:ahLst/>
              <a:cxnLst/>
              <a:rect l="l" t="t" r="r" b="b"/>
              <a:pathLst>
                <a:path w="1562" h="1592" extrusionOk="0">
                  <a:moveTo>
                    <a:pt x="295" y="0"/>
                  </a:moveTo>
                  <a:lnTo>
                    <a:pt x="0" y="301"/>
                  </a:lnTo>
                  <a:lnTo>
                    <a:pt x="486" y="796"/>
                  </a:lnTo>
                  <a:lnTo>
                    <a:pt x="0" y="1291"/>
                  </a:lnTo>
                  <a:lnTo>
                    <a:pt x="295" y="1592"/>
                  </a:lnTo>
                  <a:lnTo>
                    <a:pt x="781" y="1097"/>
                  </a:lnTo>
                  <a:lnTo>
                    <a:pt x="1267" y="1592"/>
                  </a:lnTo>
                  <a:lnTo>
                    <a:pt x="1562" y="1291"/>
                  </a:lnTo>
                  <a:lnTo>
                    <a:pt x="1076" y="796"/>
                  </a:lnTo>
                  <a:lnTo>
                    <a:pt x="1562" y="301"/>
                  </a:lnTo>
                  <a:lnTo>
                    <a:pt x="1267" y="0"/>
                  </a:lnTo>
                  <a:lnTo>
                    <a:pt x="781" y="496"/>
                  </a:lnTo>
                  <a:lnTo>
                    <a:pt x="295" y="0"/>
                  </a:lnTo>
                  <a:close/>
                </a:path>
              </a:pathLst>
            </a:custGeom>
            <a:solidFill>
              <a:schemeClr val="dk1"/>
            </a:solidFill>
            <a:ln>
              <a:noFill/>
            </a:ln>
          </p:spPr>
          <p:txBody>
            <a:bodyPr spcFirstLastPara="1" wrap="square" lIns="120000" tIns="60000" rIns="120000" bIns="60000" anchor="ctr" anchorCtr="1">
              <a:noAutofit/>
            </a:bodyPr>
            <a:lstStyle/>
            <a:p>
              <a:pPr defTabSz="1219170">
                <a:buClr>
                  <a:srgbClr val="000000"/>
                </a:buClr>
                <a:buSzPts val="1800"/>
              </a:pPr>
              <a:endParaRPr sz="2400" kern="0">
                <a:solidFill>
                  <a:srgbClr val="000000"/>
                </a:solidFill>
                <a:latin typeface="Arial"/>
                <a:ea typeface="Arial"/>
                <a:cs typeface="Arial"/>
                <a:sym typeface="Arial"/>
              </a:endParaRPr>
            </a:p>
          </p:txBody>
        </p:sp>
        <p:sp>
          <p:nvSpPr>
            <p:cNvPr id="227" name="Google Shape;227;p29">
              <a:extLst>
                <a:ext uri="{FF2B5EF4-FFF2-40B4-BE49-F238E27FC236}">
                  <a16:creationId xmlns:a16="http://schemas.microsoft.com/office/drawing/2014/main" id="{F472FBD4-2201-0AB7-68D4-3099C792BFDE}"/>
                </a:ext>
              </a:extLst>
            </p:cNvPr>
            <p:cNvSpPr/>
            <p:nvPr/>
          </p:nvSpPr>
          <p:spPr>
            <a:xfrm>
              <a:off x="7256520" y="835200"/>
              <a:ext cx="562320" cy="573120"/>
            </a:xfrm>
            <a:custGeom>
              <a:avLst/>
              <a:gdLst/>
              <a:ahLst/>
              <a:cxnLst/>
              <a:rect l="l" t="t" r="r" b="b"/>
              <a:pathLst>
                <a:path w="1562" h="1592" extrusionOk="0">
                  <a:moveTo>
                    <a:pt x="295" y="0"/>
                  </a:moveTo>
                  <a:lnTo>
                    <a:pt x="0" y="301"/>
                  </a:lnTo>
                  <a:lnTo>
                    <a:pt x="486" y="796"/>
                  </a:lnTo>
                  <a:lnTo>
                    <a:pt x="0" y="1291"/>
                  </a:lnTo>
                  <a:lnTo>
                    <a:pt x="295" y="1592"/>
                  </a:lnTo>
                  <a:lnTo>
                    <a:pt x="781" y="1097"/>
                  </a:lnTo>
                  <a:lnTo>
                    <a:pt x="1267" y="1592"/>
                  </a:lnTo>
                  <a:lnTo>
                    <a:pt x="1562" y="1291"/>
                  </a:lnTo>
                  <a:lnTo>
                    <a:pt x="1076" y="796"/>
                  </a:lnTo>
                  <a:lnTo>
                    <a:pt x="1562" y="301"/>
                  </a:lnTo>
                  <a:lnTo>
                    <a:pt x="1267" y="0"/>
                  </a:lnTo>
                  <a:lnTo>
                    <a:pt x="781" y="495"/>
                  </a:lnTo>
                  <a:lnTo>
                    <a:pt x="295" y="0"/>
                  </a:lnTo>
                  <a:close/>
                </a:path>
              </a:pathLst>
            </a:custGeom>
            <a:solidFill>
              <a:schemeClr val="dk1"/>
            </a:solidFill>
            <a:ln>
              <a:noFill/>
            </a:ln>
          </p:spPr>
          <p:txBody>
            <a:bodyPr spcFirstLastPara="1" wrap="square" lIns="120000" tIns="60000" rIns="120000" bIns="60000" anchor="ctr" anchorCtr="1">
              <a:noAutofit/>
            </a:bodyPr>
            <a:lstStyle/>
            <a:p>
              <a:pPr defTabSz="1219170">
                <a:buClr>
                  <a:srgbClr val="000000"/>
                </a:buClr>
                <a:buSzPts val="1800"/>
              </a:pPr>
              <a:endParaRPr sz="2400" kern="0">
                <a:solidFill>
                  <a:srgbClr val="000000"/>
                </a:solidFill>
                <a:latin typeface="Arial"/>
                <a:ea typeface="Arial"/>
                <a:cs typeface="Arial"/>
                <a:sym typeface="Arial"/>
              </a:endParaRPr>
            </a:p>
          </p:txBody>
        </p:sp>
      </p:grpSp>
      <p:cxnSp>
        <p:nvCxnSpPr>
          <p:cNvPr id="228" name="Google Shape;228;p29">
            <a:extLst>
              <a:ext uri="{FF2B5EF4-FFF2-40B4-BE49-F238E27FC236}">
                <a16:creationId xmlns:a16="http://schemas.microsoft.com/office/drawing/2014/main" id="{B19399B6-F7D2-2EF7-E8B4-F09BC12A86D5}"/>
              </a:ext>
            </a:extLst>
          </p:cNvPr>
          <p:cNvCxnSpPr/>
          <p:nvPr/>
        </p:nvCxnSpPr>
        <p:spPr>
          <a:xfrm rot="10800000">
            <a:off x="2833000" y="4047451"/>
            <a:ext cx="8742400" cy="0"/>
          </a:xfrm>
          <a:prstGeom prst="straightConnector1">
            <a:avLst/>
          </a:prstGeom>
          <a:noFill/>
          <a:ln w="38100" cap="flat" cmpd="sng">
            <a:solidFill>
              <a:schemeClr val="dk1"/>
            </a:solidFill>
            <a:prstDash val="solid"/>
            <a:round/>
            <a:headEnd type="none" w="sm" len="sm"/>
            <a:tailEnd type="none" w="sm" len="sm"/>
          </a:ln>
        </p:spPr>
      </p:cxnSp>
    </p:spTree>
    <p:extLst>
      <p:ext uri="{BB962C8B-B14F-4D97-AF65-F5344CB8AC3E}">
        <p14:creationId xmlns:p14="http://schemas.microsoft.com/office/powerpoint/2010/main" val="25228628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61">
          <a:extLst>
            <a:ext uri="{FF2B5EF4-FFF2-40B4-BE49-F238E27FC236}">
              <a16:creationId xmlns:a16="http://schemas.microsoft.com/office/drawing/2014/main" id="{1F51AB2B-CC6E-ACAE-D5B2-4C53C27DDBE4}"/>
            </a:ext>
          </a:extLst>
        </p:cNvPr>
        <p:cNvGrpSpPr/>
        <p:nvPr/>
      </p:nvGrpSpPr>
      <p:grpSpPr>
        <a:xfrm>
          <a:off x="0" y="0"/>
          <a:ext cx="0" cy="0"/>
          <a:chOff x="0" y="0"/>
          <a:chExt cx="0" cy="0"/>
        </a:xfrm>
      </p:grpSpPr>
      <p:sp>
        <p:nvSpPr>
          <p:cNvPr id="562" name="Google Shape;562;p64">
            <a:extLst>
              <a:ext uri="{FF2B5EF4-FFF2-40B4-BE49-F238E27FC236}">
                <a16:creationId xmlns:a16="http://schemas.microsoft.com/office/drawing/2014/main" id="{B2F7F188-3D5F-EE20-4F0B-EEB7AE431053}"/>
              </a:ext>
            </a:extLst>
          </p:cNvPr>
          <p:cNvSpPr txBox="1">
            <a:spLocks noGrp="1"/>
          </p:cNvSpPr>
          <p:nvPr>
            <p:ph type="title"/>
          </p:nvPr>
        </p:nvSpPr>
        <p:spPr>
          <a:xfrm>
            <a:off x="2833001" y="2633901"/>
            <a:ext cx="8742399" cy="1304148"/>
          </a:xfrm>
          <a:prstGeom prst="rect">
            <a:avLst/>
          </a:prstGeom>
          <a:noFill/>
          <a:ln>
            <a:noFill/>
          </a:ln>
        </p:spPr>
        <p:txBody>
          <a:bodyPr spcFirstLastPara="1" wrap="square" lIns="121900" tIns="121900" rIns="121900" bIns="121900" anchor="b" anchorCtr="0">
            <a:noAutofit/>
          </a:bodyPr>
          <a:lstStyle/>
          <a:p>
            <a:r>
              <a:rPr lang="en-US" dirty="0"/>
              <a:t>References</a:t>
            </a:r>
            <a:endParaRPr dirty="0"/>
          </a:p>
        </p:txBody>
      </p:sp>
      <p:grpSp>
        <p:nvGrpSpPr>
          <p:cNvPr id="564" name="Google Shape;564;p64">
            <a:extLst>
              <a:ext uri="{FF2B5EF4-FFF2-40B4-BE49-F238E27FC236}">
                <a16:creationId xmlns:a16="http://schemas.microsoft.com/office/drawing/2014/main" id="{B48D9509-BF01-2380-8376-C5AA4AD6B5A5}"/>
              </a:ext>
            </a:extLst>
          </p:cNvPr>
          <p:cNvGrpSpPr/>
          <p:nvPr/>
        </p:nvGrpSpPr>
        <p:grpSpPr>
          <a:xfrm>
            <a:off x="10575620" y="530686"/>
            <a:ext cx="375929" cy="1458713"/>
            <a:chOff x="7256520" y="835200"/>
            <a:chExt cx="562320" cy="2181960"/>
          </a:xfrm>
        </p:grpSpPr>
        <p:sp>
          <p:nvSpPr>
            <p:cNvPr id="565" name="Google Shape;565;p64">
              <a:extLst>
                <a:ext uri="{FF2B5EF4-FFF2-40B4-BE49-F238E27FC236}">
                  <a16:creationId xmlns:a16="http://schemas.microsoft.com/office/drawing/2014/main" id="{BB94612F-204E-2AEF-C78E-6686C461C923}"/>
                </a:ext>
              </a:extLst>
            </p:cNvPr>
            <p:cNvSpPr/>
            <p:nvPr/>
          </p:nvSpPr>
          <p:spPr>
            <a:xfrm>
              <a:off x="7256520" y="2444400"/>
              <a:ext cx="562320" cy="572760"/>
            </a:xfrm>
            <a:custGeom>
              <a:avLst/>
              <a:gdLst/>
              <a:ahLst/>
              <a:cxnLst/>
              <a:rect l="l" t="t" r="r" b="b"/>
              <a:pathLst>
                <a:path w="1562" h="1591" extrusionOk="0">
                  <a:moveTo>
                    <a:pt x="295" y="0"/>
                  </a:moveTo>
                  <a:lnTo>
                    <a:pt x="0" y="301"/>
                  </a:lnTo>
                  <a:lnTo>
                    <a:pt x="486" y="796"/>
                  </a:lnTo>
                  <a:lnTo>
                    <a:pt x="0" y="1291"/>
                  </a:lnTo>
                  <a:lnTo>
                    <a:pt x="295" y="1591"/>
                  </a:lnTo>
                  <a:lnTo>
                    <a:pt x="781" y="1096"/>
                  </a:lnTo>
                  <a:lnTo>
                    <a:pt x="1267" y="1591"/>
                  </a:lnTo>
                  <a:lnTo>
                    <a:pt x="1562" y="1291"/>
                  </a:lnTo>
                  <a:lnTo>
                    <a:pt x="1076" y="796"/>
                  </a:lnTo>
                  <a:lnTo>
                    <a:pt x="1562" y="301"/>
                  </a:lnTo>
                  <a:lnTo>
                    <a:pt x="1267" y="0"/>
                  </a:lnTo>
                  <a:lnTo>
                    <a:pt x="781" y="496"/>
                  </a:lnTo>
                  <a:lnTo>
                    <a:pt x="295" y="0"/>
                  </a:lnTo>
                  <a:close/>
                </a:path>
              </a:pathLst>
            </a:custGeom>
            <a:solidFill>
              <a:schemeClr val="dk1"/>
            </a:solidFill>
            <a:ln>
              <a:noFill/>
            </a:ln>
          </p:spPr>
          <p:txBody>
            <a:bodyPr spcFirstLastPara="1" wrap="square" lIns="120000" tIns="60000" rIns="120000" bIns="60000" anchor="ctr" anchorCtr="1">
              <a:noAutofit/>
            </a:bodyPr>
            <a:lstStyle/>
            <a:p>
              <a:pPr defTabSz="1219170">
                <a:buClr>
                  <a:srgbClr val="000000"/>
                </a:buClr>
                <a:buSzPts val="1800"/>
              </a:pPr>
              <a:endParaRPr sz="2400" kern="0">
                <a:solidFill>
                  <a:srgbClr val="000000"/>
                </a:solidFill>
                <a:latin typeface="Arial"/>
                <a:ea typeface="Arial"/>
                <a:cs typeface="Arial"/>
                <a:sym typeface="Arial"/>
              </a:endParaRPr>
            </a:p>
          </p:txBody>
        </p:sp>
        <p:sp>
          <p:nvSpPr>
            <p:cNvPr id="566" name="Google Shape;566;p64">
              <a:extLst>
                <a:ext uri="{FF2B5EF4-FFF2-40B4-BE49-F238E27FC236}">
                  <a16:creationId xmlns:a16="http://schemas.microsoft.com/office/drawing/2014/main" id="{0CB79D82-2D40-34E3-096A-42C883578965}"/>
                </a:ext>
              </a:extLst>
            </p:cNvPr>
            <p:cNvSpPr/>
            <p:nvPr/>
          </p:nvSpPr>
          <p:spPr>
            <a:xfrm>
              <a:off x="7256520" y="1639800"/>
              <a:ext cx="562320" cy="573120"/>
            </a:xfrm>
            <a:custGeom>
              <a:avLst/>
              <a:gdLst/>
              <a:ahLst/>
              <a:cxnLst/>
              <a:rect l="l" t="t" r="r" b="b"/>
              <a:pathLst>
                <a:path w="1562" h="1592" extrusionOk="0">
                  <a:moveTo>
                    <a:pt x="295" y="0"/>
                  </a:moveTo>
                  <a:lnTo>
                    <a:pt x="0" y="301"/>
                  </a:lnTo>
                  <a:lnTo>
                    <a:pt x="486" y="796"/>
                  </a:lnTo>
                  <a:lnTo>
                    <a:pt x="0" y="1291"/>
                  </a:lnTo>
                  <a:lnTo>
                    <a:pt x="295" y="1592"/>
                  </a:lnTo>
                  <a:lnTo>
                    <a:pt x="781" y="1097"/>
                  </a:lnTo>
                  <a:lnTo>
                    <a:pt x="1267" y="1592"/>
                  </a:lnTo>
                  <a:lnTo>
                    <a:pt x="1562" y="1291"/>
                  </a:lnTo>
                  <a:lnTo>
                    <a:pt x="1076" y="796"/>
                  </a:lnTo>
                  <a:lnTo>
                    <a:pt x="1562" y="301"/>
                  </a:lnTo>
                  <a:lnTo>
                    <a:pt x="1267" y="0"/>
                  </a:lnTo>
                  <a:lnTo>
                    <a:pt x="781" y="496"/>
                  </a:lnTo>
                  <a:lnTo>
                    <a:pt x="295" y="0"/>
                  </a:lnTo>
                  <a:close/>
                </a:path>
              </a:pathLst>
            </a:custGeom>
            <a:solidFill>
              <a:schemeClr val="dk1"/>
            </a:solidFill>
            <a:ln>
              <a:noFill/>
            </a:ln>
          </p:spPr>
          <p:txBody>
            <a:bodyPr spcFirstLastPara="1" wrap="square" lIns="120000" tIns="60000" rIns="120000" bIns="60000" anchor="ctr" anchorCtr="1">
              <a:noAutofit/>
            </a:bodyPr>
            <a:lstStyle/>
            <a:p>
              <a:pPr defTabSz="1219170">
                <a:buClr>
                  <a:srgbClr val="000000"/>
                </a:buClr>
                <a:buSzPts val="1800"/>
              </a:pPr>
              <a:endParaRPr sz="2400" kern="0">
                <a:solidFill>
                  <a:srgbClr val="000000"/>
                </a:solidFill>
                <a:latin typeface="Arial"/>
                <a:ea typeface="Arial"/>
                <a:cs typeface="Arial"/>
                <a:sym typeface="Arial"/>
              </a:endParaRPr>
            </a:p>
          </p:txBody>
        </p:sp>
        <p:sp>
          <p:nvSpPr>
            <p:cNvPr id="567" name="Google Shape;567;p64">
              <a:extLst>
                <a:ext uri="{FF2B5EF4-FFF2-40B4-BE49-F238E27FC236}">
                  <a16:creationId xmlns:a16="http://schemas.microsoft.com/office/drawing/2014/main" id="{34F955CE-0360-3C05-6AF3-140C221859C2}"/>
                </a:ext>
              </a:extLst>
            </p:cNvPr>
            <p:cNvSpPr/>
            <p:nvPr/>
          </p:nvSpPr>
          <p:spPr>
            <a:xfrm>
              <a:off x="7256520" y="835200"/>
              <a:ext cx="562320" cy="573120"/>
            </a:xfrm>
            <a:custGeom>
              <a:avLst/>
              <a:gdLst/>
              <a:ahLst/>
              <a:cxnLst/>
              <a:rect l="l" t="t" r="r" b="b"/>
              <a:pathLst>
                <a:path w="1562" h="1592" extrusionOk="0">
                  <a:moveTo>
                    <a:pt x="295" y="0"/>
                  </a:moveTo>
                  <a:lnTo>
                    <a:pt x="0" y="301"/>
                  </a:lnTo>
                  <a:lnTo>
                    <a:pt x="486" y="796"/>
                  </a:lnTo>
                  <a:lnTo>
                    <a:pt x="0" y="1291"/>
                  </a:lnTo>
                  <a:lnTo>
                    <a:pt x="295" y="1592"/>
                  </a:lnTo>
                  <a:lnTo>
                    <a:pt x="781" y="1097"/>
                  </a:lnTo>
                  <a:lnTo>
                    <a:pt x="1267" y="1592"/>
                  </a:lnTo>
                  <a:lnTo>
                    <a:pt x="1562" y="1291"/>
                  </a:lnTo>
                  <a:lnTo>
                    <a:pt x="1076" y="796"/>
                  </a:lnTo>
                  <a:lnTo>
                    <a:pt x="1562" y="301"/>
                  </a:lnTo>
                  <a:lnTo>
                    <a:pt x="1267" y="0"/>
                  </a:lnTo>
                  <a:lnTo>
                    <a:pt x="781" y="495"/>
                  </a:lnTo>
                  <a:lnTo>
                    <a:pt x="295" y="0"/>
                  </a:lnTo>
                  <a:close/>
                </a:path>
              </a:pathLst>
            </a:custGeom>
            <a:solidFill>
              <a:schemeClr val="dk1"/>
            </a:solidFill>
            <a:ln>
              <a:noFill/>
            </a:ln>
          </p:spPr>
          <p:txBody>
            <a:bodyPr spcFirstLastPara="1" wrap="square" lIns="120000" tIns="60000" rIns="120000" bIns="60000" anchor="ctr" anchorCtr="1">
              <a:noAutofit/>
            </a:bodyPr>
            <a:lstStyle/>
            <a:p>
              <a:pPr defTabSz="1219170">
                <a:buClr>
                  <a:srgbClr val="000000"/>
                </a:buClr>
                <a:buSzPts val="1800"/>
              </a:pPr>
              <a:endParaRPr sz="2400" kern="0">
                <a:solidFill>
                  <a:srgbClr val="000000"/>
                </a:solidFill>
                <a:latin typeface="Arial"/>
                <a:ea typeface="Arial"/>
                <a:cs typeface="Arial"/>
                <a:sym typeface="Arial"/>
              </a:endParaRPr>
            </a:p>
          </p:txBody>
        </p:sp>
      </p:grpSp>
      <p:cxnSp>
        <p:nvCxnSpPr>
          <p:cNvPr id="568" name="Google Shape;568;p64">
            <a:extLst>
              <a:ext uri="{FF2B5EF4-FFF2-40B4-BE49-F238E27FC236}">
                <a16:creationId xmlns:a16="http://schemas.microsoft.com/office/drawing/2014/main" id="{F12E48DC-831B-C950-1FD7-A1D04A4422FE}"/>
              </a:ext>
            </a:extLst>
          </p:cNvPr>
          <p:cNvCxnSpPr/>
          <p:nvPr/>
        </p:nvCxnSpPr>
        <p:spPr>
          <a:xfrm rot="10800000">
            <a:off x="2833000" y="4047451"/>
            <a:ext cx="8742400" cy="0"/>
          </a:xfrm>
          <a:prstGeom prst="straightConnector1">
            <a:avLst/>
          </a:prstGeom>
          <a:noFill/>
          <a:ln w="38100" cap="flat" cmpd="sng">
            <a:solidFill>
              <a:schemeClr val="dk1"/>
            </a:solidFill>
            <a:prstDash val="solid"/>
            <a:round/>
            <a:headEnd type="none" w="sm" len="sm"/>
            <a:tailEnd type="none" w="sm" len="sm"/>
          </a:ln>
        </p:spPr>
      </p:cxnSp>
    </p:spTree>
    <p:extLst>
      <p:ext uri="{BB962C8B-B14F-4D97-AF65-F5344CB8AC3E}">
        <p14:creationId xmlns:p14="http://schemas.microsoft.com/office/powerpoint/2010/main" val="28099946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D785A82-CA7A-B3EF-75CF-01D271675028}"/>
              </a:ext>
            </a:extLst>
          </p:cNvPr>
          <p:cNvSpPr txBox="1"/>
          <p:nvPr/>
        </p:nvSpPr>
        <p:spPr>
          <a:xfrm>
            <a:off x="527901" y="762757"/>
            <a:ext cx="10803117" cy="4443396"/>
          </a:xfrm>
          <a:prstGeom prst="rect">
            <a:avLst/>
          </a:prstGeom>
          <a:noFill/>
        </p:spPr>
        <p:txBody>
          <a:bodyPr wrap="square">
            <a:spAutoFit/>
          </a:bodyPr>
          <a:lstStyle/>
          <a:p>
            <a:pPr marL="342900" marR="0" lvl="0" indent="-342900" rtl="0">
              <a:lnSpc>
                <a:spcPct val="107000"/>
              </a:lnSpc>
              <a:spcAft>
                <a:spcPts val="800"/>
              </a:spcAft>
              <a:buFont typeface="+mj-lt"/>
              <a:buAutoNum type="arabicPeriod"/>
              <a:tabLst>
                <a:tab pos="914400" algn="l"/>
              </a:tabLs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 Radford, A., Kim, J. W., Hallacy, C., Ramesh, A., Goh, G., Agarwal, S., … &amp;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Sutskever</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I. (2021). Learning transferable visual models from natural language supervision. In International Conference on Machine Learning (pp. 8748-8763). PMLR.</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Aft>
                <a:spcPts val="800"/>
              </a:spcAft>
              <a:buFont typeface="+mj-lt"/>
              <a:buAutoNum type="arabicPeriod"/>
              <a:tabLst>
                <a:tab pos="914400" algn="l"/>
              </a:tabLs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 Ramesh, A., Pavlov, M., Goh, G., Gray, S., Voss, C., Radford, A., … &amp;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Sutskever</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I. (2021). Zero-shot text-to-image generation. In International Conference on Machine Learning (pp. 8821-8831). PMLR.</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Aft>
                <a:spcPts val="800"/>
              </a:spcAft>
              <a:buFont typeface="+mj-lt"/>
              <a:buAutoNum type="arabicPeriod"/>
              <a:tabLst>
                <a:tab pos="914400" algn="l"/>
              </a:tabLs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Ramesh, A., Dhariwal, P., Nichol, A., Chu, C., &amp; Chen, M. (2022). Hierarchical text-conditional image generation with CLIP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latents</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arXiv</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preprint arXiv:2204.06125.</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Aft>
                <a:spcPts val="800"/>
              </a:spcAft>
              <a:buFont typeface="+mj-lt"/>
              <a:buAutoNum type="arabicPeriod"/>
              <a:tabLst>
                <a:tab pos="914400" algn="l"/>
              </a:tabLs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Ramesh, A., Dhariwal, P., Nichol, A., Chu, C., &amp; Chen, M. (2022). Hierarchical text-conditional image generation with CLIP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latents</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arXiv</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preprint arXiv:2204.06125.</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Aft>
                <a:spcPts val="800"/>
              </a:spcAft>
              <a:buFont typeface="+mj-lt"/>
              <a:buAutoNum type="arabicPeriod"/>
              <a:tabLst>
                <a:tab pos="914400" algn="l"/>
              </a:tabLs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Yang, Z., Li, L., Wang, J., Lin, K.,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Azarnasab</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E., Ahmed, F., … &amp; Wang, L. (2023). MM-REACT: Prompting ChatGPT for multimodal reasoning and action.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arXiv</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preprint arXiv:2303.11381.</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Aft>
                <a:spcPts val="800"/>
              </a:spcAft>
              <a:buFont typeface="+mj-lt"/>
              <a:buAutoNum type="arabicPeriod"/>
              <a:tabLst>
                <a:tab pos="914400" algn="l"/>
              </a:tabLs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Zhu, D., Chen, J., Haydarov, K., Shen, X., Zhang, W., &amp;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Elhoseiny</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M. (2023). ChatGPT asks, BLIP-2 answers: Automatic questioning towards enriched visual descriptions.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arXiv</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preprint arXiv:2303.06594.</a:t>
            </a:r>
            <a:endParaRPr lang="en-US" sz="1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6676740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6A0A5A8-B2CD-5831-0965-D5F70C9F3D1A}"/>
              </a:ext>
            </a:extLst>
          </p:cNvPr>
          <p:cNvSpPr txBox="1"/>
          <p:nvPr/>
        </p:nvSpPr>
        <p:spPr>
          <a:xfrm>
            <a:off x="509047" y="837733"/>
            <a:ext cx="10784264" cy="4437753"/>
          </a:xfrm>
          <a:prstGeom prst="rect">
            <a:avLst/>
          </a:prstGeom>
          <a:noFill/>
        </p:spPr>
        <p:txBody>
          <a:bodyPr wrap="square">
            <a:spAutoFit/>
          </a:bodyPr>
          <a:lstStyle/>
          <a:p>
            <a:pPr marR="0" lvl="0" algn="just">
              <a:lnSpc>
                <a:spcPct val="107000"/>
              </a:lnSpc>
              <a:spcAft>
                <a:spcPts val="800"/>
              </a:spcAft>
              <a:tabLst>
                <a:tab pos="914400" algn="l"/>
              </a:tabLs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7. Lu, J., Batra, D., Parikh, D., &amp; Lee, S. (2019). ViLBERT: Pretraining task-agnostic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visiolinguistic</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representations for vision-and-language tasks. Advances in Neural Information Processing Systems, 32.</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R="0" lvl="0">
              <a:lnSpc>
                <a:spcPct val="107000"/>
              </a:lnSpc>
              <a:spcAft>
                <a:spcPts val="800"/>
              </a:spcAf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8.  Tan, H., &amp; Bansal, M. (2019). LXMERT: Learning cross-modality encoder representations from transformers. In Proceedings of the 2019 Conference on Empirical Methods in Natural Language Processing and the 9th International Joint Conference on Natural Language Processing (pp. 5100-5111).</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R="0" lvl="0" algn="just">
              <a:lnSpc>
                <a:spcPct val="107000"/>
              </a:lnSpc>
              <a:spcAft>
                <a:spcPts val="800"/>
              </a:spcAft>
              <a:tabLst>
                <a:tab pos="914400" algn="l"/>
              </a:tabLs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9.   Qi, D., Su, L., Song, J., Cui, E., Bharti, T., &amp;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Sacheti</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 (2020).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ImageBERT</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Cross-modal pre-training with large-scale weak-supervised image-text data.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arXiv</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preprint arXiv:2001.07966</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R="0" lvl="0" algn="just">
              <a:lnSpc>
                <a:spcPct val="107000"/>
              </a:lnSpc>
              <a:spcAft>
                <a:spcPts val="800"/>
              </a:spcAft>
              <a:tabLst>
                <a:tab pos="914400" algn="l"/>
              </a:tabLs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10.  Cho, J., Lei, J., Tan, H., &amp; Bansal, M. (2021). Unifying vision-and-language tasks via text generation. In International Conference on Machine Learning (pp. 1931-1942). PMLR. </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R="0" lvl="0" algn="just">
              <a:lnSpc>
                <a:spcPct val="107000"/>
              </a:lnSpc>
              <a:spcAft>
                <a:spcPts val="800"/>
              </a:spcAft>
              <a:tabLst>
                <a:tab pos="914400" algn="l"/>
              </a:tabLst>
            </a:pPr>
            <a:r>
              <a:rPr lang="en-US" dirty="0">
                <a:latin typeface="Times New Roman" panose="02020603050405020304" pitchFamily="18" charset="0"/>
                <a:ea typeface="Times New Roman" panose="02020603050405020304" pitchFamily="18" charset="0"/>
                <a:cs typeface="Arial" panose="020B0604020202020204" pitchFamily="34" charset="0"/>
              </a:rPr>
              <a:t>11.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Zheng, Y., Chen, Z., Huang, D., Xu, J., &amp; Xu, H. (2022). MMCHAT: Multi-modal chat dataset on social media.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arXiv</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preprint arXiv:2108.07154.</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R="0" lvl="0" algn="just">
              <a:lnSpc>
                <a:spcPct val="107000"/>
              </a:lnSpc>
              <a:spcAft>
                <a:spcPts val="800"/>
              </a:spcAft>
              <a:tabLst>
                <a:tab pos="914400" algn="l"/>
              </a:tabLs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12.  Giancola, S., Amine, M.,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Dghaily</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T., &amp; Ghanem, B. (2018).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SoccerNet</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 scalable dataset for action spotting in soccer </a:t>
            </a:r>
            <a:endParaRPr lang="en-US" dirty="0"/>
          </a:p>
        </p:txBody>
      </p:sp>
    </p:spTree>
    <p:extLst>
      <p:ext uri="{BB962C8B-B14F-4D97-AF65-F5344CB8AC3E}">
        <p14:creationId xmlns:p14="http://schemas.microsoft.com/office/powerpoint/2010/main" val="10152120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26A536A-A0B3-A489-AE53-5AA39F6D6ECE}"/>
              </a:ext>
            </a:extLst>
          </p:cNvPr>
          <p:cNvSpPr txBox="1"/>
          <p:nvPr/>
        </p:nvSpPr>
        <p:spPr>
          <a:xfrm>
            <a:off x="624524" y="686904"/>
            <a:ext cx="10489677" cy="5326843"/>
          </a:xfrm>
          <a:prstGeom prst="rect">
            <a:avLst/>
          </a:prstGeom>
          <a:noFill/>
        </p:spPr>
        <p:txBody>
          <a:bodyPr wrap="square">
            <a:spAutoFit/>
          </a:bodyPr>
          <a:lstStyle/>
          <a:p>
            <a:pPr marR="0" lvl="0" algn="just">
              <a:lnSpc>
                <a:spcPct val="107000"/>
              </a:lnSpc>
              <a:spcAft>
                <a:spcPts val="800"/>
              </a:spcAft>
              <a:tabLst>
                <a:tab pos="914400" algn="l"/>
              </a:tabLs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13.  videos. In Proceedings of the IEEE conference on computer vision and pattern recognition workshops (pp. 1711-1721).</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R="0" lvl="0" algn="just">
              <a:lnSpc>
                <a:spcPct val="107000"/>
              </a:lnSpc>
              <a:spcAft>
                <a:spcPts val="800"/>
              </a:spcAft>
              <a:tabLst>
                <a:tab pos="914400" algn="l"/>
              </a:tabLs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14.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Deliège</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 Cioppa, A., Giancola, S.,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Seikavandi</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M. J., Dueholm, J. V., Nasrollahi, K., ... &amp; Van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Droogenbroeck</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M. (2021). SoccerNet-v2: A dataset and benchmarks for holistic understanding of broadcast soccer videos. In Proceedings of the IEEE/CVF Conference on Computer Vision and Pattern Recognition (pp. 4508-4519)</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R="0" lvl="0" algn="just">
              <a:lnSpc>
                <a:spcPct val="107000"/>
              </a:lnSpc>
              <a:spcAft>
                <a:spcPts val="800"/>
              </a:spcAft>
              <a:tabLst>
                <a:tab pos="914400" algn="l"/>
              </a:tabLs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15. Cioppa, A.,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Deliège</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 Magera, F., Giancola, S.,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Barnich</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O., Ghanem, B., &amp; Van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Droogenbroeck</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M. (2022). Scaling up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SoccerNet</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with multi-view spatial localization and re-identification. Scientific Data, 9(1), 762</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R="0" lvl="0" algn="just">
              <a:lnSpc>
                <a:spcPct val="107000"/>
              </a:lnSpc>
              <a:spcAft>
                <a:spcPts val="800"/>
              </a:spcAft>
              <a:tabLst>
                <a:tab pos="914400" algn="l"/>
              </a:tabLs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16. Chen, J., Little, J. J., Hsiao, E., &amp; Zhu, J. (2021).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SportsCap</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Monocular 3D human motion capture and fine-grained understanding in challenging sports videos. International Journal of Computer Vision, 129(10), 2846-2864.</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R="0" lvl="0" algn="just">
              <a:lnSpc>
                <a:spcPct val="107000"/>
              </a:lnSpc>
              <a:spcAft>
                <a:spcPts val="800"/>
              </a:spcAft>
              <a:tabLst>
                <a:tab pos="914400" algn="l"/>
              </a:tabLs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17.  Vats, K., Fani, M., Walters, P., Clausi, D. A., &amp; Zelek, J. (2021). Player tracking and identification in ice hockey. Expert Systems with Applications, 173, 114630.</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R="0" lvl="0" algn="just">
              <a:lnSpc>
                <a:spcPct val="107000"/>
              </a:lnSpc>
              <a:spcAft>
                <a:spcPts val="800"/>
              </a:spcAft>
              <a:tabLst>
                <a:tab pos="914400" algn="l"/>
              </a:tabLs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18.  Cuevas, C.,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Quilón</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D., &amp; García, N. (2020). Techniques and applications for soccer video analysis: A survey. Multimedia </a:t>
            </a:r>
            <a:endParaRPr lang="en-US" dirty="0"/>
          </a:p>
        </p:txBody>
      </p:sp>
    </p:spTree>
    <p:extLst>
      <p:ext uri="{BB962C8B-B14F-4D97-AF65-F5344CB8AC3E}">
        <p14:creationId xmlns:p14="http://schemas.microsoft.com/office/powerpoint/2010/main" val="36879851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70"/>
          <p:cNvSpPr txBox="1">
            <a:spLocks noGrp="1"/>
          </p:cNvSpPr>
          <p:nvPr>
            <p:ph type="title"/>
          </p:nvPr>
        </p:nvSpPr>
        <p:spPr>
          <a:xfrm>
            <a:off x="2189400" y="2403900"/>
            <a:ext cx="7813200" cy="1524400"/>
          </a:xfrm>
          <a:prstGeom prst="rect">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b" anchorCtr="0">
            <a:noAutofit/>
          </a:bodyPr>
          <a:lstStyle/>
          <a:p>
            <a:r>
              <a:rPr lang="en" dirty="0"/>
              <a:t>Thank You!</a:t>
            </a:r>
            <a:endParaRPr dirty="0"/>
          </a:p>
        </p:txBody>
      </p:sp>
      <p:sp>
        <p:nvSpPr>
          <p:cNvPr id="617" name="Google Shape;617;p70"/>
          <p:cNvSpPr txBox="1">
            <a:spLocks noGrp="1"/>
          </p:cNvSpPr>
          <p:nvPr>
            <p:ph type="subTitle" idx="1"/>
          </p:nvPr>
        </p:nvSpPr>
        <p:spPr>
          <a:xfrm>
            <a:off x="2189400" y="3989067"/>
            <a:ext cx="7813200" cy="662800"/>
          </a:xfrm>
          <a:prstGeom prst="rect">
            <a:avLst/>
          </a:prstGeom>
          <a:noFill/>
          <a:ln>
            <a:noFill/>
          </a:ln>
        </p:spPr>
        <p:txBody>
          <a:bodyPr spcFirstLastPara="1" wrap="square" lIns="121900" tIns="121900" rIns="121900" bIns="121900" anchor="t" anchorCtr="0">
            <a:noAutofit/>
          </a:bodyPr>
          <a:lstStyle/>
          <a:p>
            <a:pPr marL="609585" indent="-423323"/>
            <a:r>
              <a:rPr lang="en" sz="3200" b="1"/>
              <a:t>Any Questions?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0"/>
          <p:cNvSpPr txBox="1">
            <a:spLocks noGrp="1"/>
          </p:cNvSpPr>
          <p:nvPr>
            <p:ph type="title"/>
          </p:nvPr>
        </p:nvSpPr>
        <p:spPr>
          <a:xfrm>
            <a:off x="953168" y="2430579"/>
            <a:ext cx="4271976" cy="1673917"/>
          </a:xfrm>
          <a:prstGeom prst="rect">
            <a:avLst/>
          </a:prstGeom>
          <a:noFill/>
          <a:ln>
            <a:noFill/>
          </a:ln>
        </p:spPr>
        <p:txBody>
          <a:bodyPr spcFirstLastPara="1" wrap="square" lIns="121900" tIns="121900" rIns="121900" bIns="121900" anchor="b" anchorCtr="0">
            <a:noAutofit/>
          </a:bodyPr>
          <a:lstStyle/>
          <a:p>
            <a:r>
              <a:rPr lang="en" sz="2400">
                <a:latin typeface="Century"/>
                <a:ea typeface="Century"/>
                <a:cs typeface="Century"/>
                <a:sym typeface="Century"/>
              </a:rPr>
              <a:t>Traditional ball possession analysis in football relies on manual methods, which are prone to inaccuracies.</a:t>
            </a:r>
            <a:endParaRPr/>
          </a:p>
        </p:txBody>
      </p:sp>
      <p:sp>
        <p:nvSpPr>
          <p:cNvPr id="234" name="Google Shape;234;p30"/>
          <p:cNvSpPr txBox="1"/>
          <p:nvPr/>
        </p:nvSpPr>
        <p:spPr>
          <a:xfrm>
            <a:off x="5655989" y="4581646"/>
            <a:ext cx="5903495" cy="1365871"/>
          </a:xfrm>
          <a:prstGeom prst="rect">
            <a:avLst/>
          </a:prstGeom>
          <a:noFill/>
          <a:ln>
            <a:noFill/>
          </a:ln>
        </p:spPr>
        <p:txBody>
          <a:bodyPr spcFirstLastPara="1" wrap="square" lIns="121900" tIns="121900" rIns="121900" bIns="121900" anchor="b" anchorCtr="0">
            <a:noAutofit/>
          </a:bodyPr>
          <a:lstStyle/>
          <a:p>
            <a:pPr defTabSz="1219170">
              <a:buClr>
                <a:srgbClr val="FFFFFF"/>
              </a:buClr>
              <a:buSzPts val="3500"/>
            </a:pPr>
            <a:r>
              <a:rPr lang="en" sz="2400" b="1" kern="0">
                <a:solidFill>
                  <a:srgbClr val="FFFFFF"/>
                </a:solidFill>
                <a:latin typeface="Century"/>
                <a:ea typeface="Century"/>
                <a:cs typeface="Century"/>
                <a:sym typeface="Century"/>
              </a:rPr>
              <a:t>Methods involve manually timing possession or counting passes, leading to errors, particularly in high-paced games or during contested ball control..</a:t>
            </a:r>
            <a:endParaRPr sz="1867" kern="0">
              <a:solidFill>
                <a:srgbClr val="000000"/>
              </a:solidFill>
              <a:latin typeface="Arial"/>
              <a:cs typeface="Arial"/>
              <a:sym typeface="Arial"/>
            </a:endParaRPr>
          </a:p>
        </p:txBody>
      </p:sp>
      <p:pic>
        <p:nvPicPr>
          <p:cNvPr id="235" name="Google Shape;235;p30"/>
          <p:cNvPicPr preferRelativeResize="0"/>
          <p:nvPr/>
        </p:nvPicPr>
        <p:blipFill rotWithShape="1">
          <a:blip r:embed="rId3">
            <a:alphaModFix/>
          </a:blip>
          <a:srcRect/>
          <a:stretch/>
        </p:blipFill>
        <p:spPr>
          <a:xfrm>
            <a:off x="7725565" y="2437932"/>
            <a:ext cx="1764339" cy="1776941"/>
          </a:xfrm>
          <a:prstGeom prst="ellipse">
            <a:avLst/>
          </a:prstGeom>
          <a:noFill/>
          <a:ln>
            <a:noFill/>
          </a:ln>
        </p:spPr>
      </p:pic>
      <p:pic>
        <p:nvPicPr>
          <p:cNvPr id="236" name="Google Shape;236;p30"/>
          <p:cNvPicPr preferRelativeResize="0"/>
          <p:nvPr/>
        </p:nvPicPr>
        <p:blipFill rotWithShape="1">
          <a:blip r:embed="rId4">
            <a:alphaModFix/>
          </a:blip>
          <a:srcRect/>
          <a:stretch/>
        </p:blipFill>
        <p:spPr>
          <a:xfrm>
            <a:off x="1335932" y="815854"/>
            <a:ext cx="2852568" cy="1441020"/>
          </a:xfrm>
          <a:prstGeom prst="rect">
            <a:avLst/>
          </a:prstGeom>
          <a:noFill/>
          <a:ln>
            <a:noFill/>
          </a:ln>
          <a:effectLst>
            <a:outerShdw blurRad="190500" algn="tl" rotWithShape="0">
              <a:srgbClr val="000000">
                <a:alpha val="69803"/>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6"/>
                                        </p:tgtEl>
                                        <p:attrNameLst>
                                          <p:attrName>style.visibility</p:attrName>
                                        </p:attrNameLst>
                                      </p:cBhvr>
                                      <p:to>
                                        <p:strVal val="visible"/>
                                      </p:to>
                                    </p:set>
                                    <p:animEffect transition="in" filter="fade">
                                      <p:cBhvr>
                                        <p:cTn id="7" dur="1000"/>
                                        <p:tgtEl>
                                          <p:spTgt spid="236"/>
                                        </p:tgtEl>
                                      </p:cBhvr>
                                    </p:animEffect>
                                  </p:childTnLst>
                                </p:cTn>
                              </p:par>
                              <p:par>
                                <p:cTn id="8" presetID="10" presetClass="entr" presetSubtype="0" fill="hold" nodeType="withEffect">
                                  <p:stCondLst>
                                    <p:cond delay="0"/>
                                  </p:stCondLst>
                                  <p:childTnLst>
                                    <p:set>
                                      <p:cBhvr>
                                        <p:cTn id="9" dur="1" fill="hold">
                                          <p:stCondLst>
                                            <p:cond delay="0"/>
                                          </p:stCondLst>
                                        </p:cTn>
                                        <p:tgtEl>
                                          <p:spTgt spid="235"/>
                                        </p:tgtEl>
                                        <p:attrNameLst>
                                          <p:attrName>style.visibility</p:attrName>
                                        </p:attrNameLst>
                                      </p:cBhvr>
                                      <p:to>
                                        <p:strVal val="visible"/>
                                      </p:to>
                                    </p:set>
                                    <p:animEffect transition="in" filter="fade">
                                      <p:cBhvr>
                                        <p:cTn id="10" dur="10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1">
          <a:extLst>
            <a:ext uri="{FF2B5EF4-FFF2-40B4-BE49-F238E27FC236}">
              <a16:creationId xmlns:a16="http://schemas.microsoft.com/office/drawing/2014/main" id="{B7A21053-BFF9-C316-2B79-113EC9AC8613}"/>
            </a:ext>
          </a:extLst>
        </p:cNvPr>
        <p:cNvGrpSpPr/>
        <p:nvPr/>
      </p:nvGrpSpPr>
      <p:grpSpPr>
        <a:xfrm>
          <a:off x="0" y="0"/>
          <a:ext cx="0" cy="0"/>
          <a:chOff x="0" y="0"/>
          <a:chExt cx="0" cy="0"/>
        </a:xfrm>
      </p:grpSpPr>
      <p:sp>
        <p:nvSpPr>
          <p:cNvPr id="222" name="Google Shape;222;p29">
            <a:extLst>
              <a:ext uri="{FF2B5EF4-FFF2-40B4-BE49-F238E27FC236}">
                <a16:creationId xmlns:a16="http://schemas.microsoft.com/office/drawing/2014/main" id="{4F950B8F-DF27-32AC-AE9F-62FF0748BABB}"/>
              </a:ext>
            </a:extLst>
          </p:cNvPr>
          <p:cNvSpPr txBox="1">
            <a:spLocks noGrp="1"/>
          </p:cNvSpPr>
          <p:nvPr>
            <p:ph type="title"/>
          </p:nvPr>
        </p:nvSpPr>
        <p:spPr>
          <a:xfrm>
            <a:off x="3017893" y="2473644"/>
            <a:ext cx="8557507" cy="1304148"/>
          </a:xfrm>
          <a:prstGeom prst="rect">
            <a:avLst/>
          </a:prstGeom>
          <a:noFill/>
          <a:ln>
            <a:noFill/>
          </a:ln>
        </p:spPr>
        <p:txBody>
          <a:bodyPr spcFirstLastPara="1" wrap="square" lIns="121900" tIns="121900" rIns="121900" bIns="121900" anchor="b" anchorCtr="0">
            <a:noAutofit/>
          </a:bodyPr>
          <a:lstStyle/>
          <a:p>
            <a:r>
              <a:rPr lang="en-US" sz="6600" b="1" dirty="0"/>
              <a:t>Motivation</a:t>
            </a:r>
          </a:p>
        </p:txBody>
      </p:sp>
      <p:grpSp>
        <p:nvGrpSpPr>
          <p:cNvPr id="224" name="Google Shape;224;p29">
            <a:extLst>
              <a:ext uri="{FF2B5EF4-FFF2-40B4-BE49-F238E27FC236}">
                <a16:creationId xmlns:a16="http://schemas.microsoft.com/office/drawing/2014/main" id="{4D965D71-A976-BB45-0CAD-CEE06CA6C7FB}"/>
              </a:ext>
            </a:extLst>
          </p:cNvPr>
          <p:cNvGrpSpPr/>
          <p:nvPr/>
        </p:nvGrpSpPr>
        <p:grpSpPr>
          <a:xfrm>
            <a:off x="10575620" y="530686"/>
            <a:ext cx="375929" cy="1458713"/>
            <a:chOff x="7256520" y="835200"/>
            <a:chExt cx="562320" cy="2181960"/>
          </a:xfrm>
        </p:grpSpPr>
        <p:sp>
          <p:nvSpPr>
            <p:cNvPr id="225" name="Google Shape;225;p29">
              <a:extLst>
                <a:ext uri="{FF2B5EF4-FFF2-40B4-BE49-F238E27FC236}">
                  <a16:creationId xmlns:a16="http://schemas.microsoft.com/office/drawing/2014/main" id="{B60CF167-98CE-1B58-6959-2468E47E99B4}"/>
                </a:ext>
              </a:extLst>
            </p:cNvPr>
            <p:cNvSpPr/>
            <p:nvPr/>
          </p:nvSpPr>
          <p:spPr>
            <a:xfrm>
              <a:off x="7256520" y="2444400"/>
              <a:ext cx="562320" cy="572760"/>
            </a:xfrm>
            <a:custGeom>
              <a:avLst/>
              <a:gdLst/>
              <a:ahLst/>
              <a:cxnLst/>
              <a:rect l="l" t="t" r="r" b="b"/>
              <a:pathLst>
                <a:path w="1562" h="1591" extrusionOk="0">
                  <a:moveTo>
                    <a:pt x="295" y="0"/>
                  </a:moveTo>
                  <a:lnTo>
                    <a:pt x="0" y="301"/>
                  </a:lnTo>
                  <a:lnTo>
                    <a:pt x="486" y="796"/>
                  </a:lnTo>
                  <a:lnTo>
                    <a:pt x="0" y="1291"/>
                  </a:lnTo>
                  <a:lnTo>
                    <a:pt x="295" y="1591"/>
                  </a:lnTo>
                  <a:lnTo>
                    <a:pt x="781" y="1096"/>
                  </a:lnTo>
                  <a:lnTo>
                    <a:pt x="1267" y="1591"/>
                  </a:lnTo>
                  <a:lnTo>
                    <a:pt x="1562" y="1291"/>
                  </a:lnTo>
                  <a:lnTo>
                    <a:pt x="1076" y="796"/>
                  </a:lnTo>
                  <a:lnTo>
                    <a:pt x="1562" y="301"/>
                  </a:lnTo>
                  <a:lnTo>
                    <a:pt x="1267" y="0"/>
                  </a:lnTo>
                  <a:lnTo>
                    <a:pt x="781" y="496"/>
                  </a:lnTo>
                  <a:lnTo>
                    <a:pt x="295" y="0"/>
                  </a:lnTo>
                  <a:close/>
                </a:path>
              </a:pathLst>
            </a:custGeom>
            <a:solidFill>
              <a:schemeClr val="dk1"/>
            </a:solidFill>
            <a:ln>
              <a:noFill/>
            </a:ln>
          </p:spPr>
          <p:txBody>
            <a:bodyPr spcFirstLastPara="1" wrap="square" lIns="120000" tIns="60000" rIns="120000" bIns="60000" anchor="ctr" anchorCtr="1">
              <a:noAutofit/>
            </a:bodyPr>
            <a:lstStyle/>
            <a:p>
              <a:pPr defTabSz="1219170">
                <a:buClr>
                  <a:srgbClr val="000000"/>
                </a:buClr>
                <a:buSzPts val="1800"/>
              </a:pPr>
              <a:endParaRPr sz="2400" kern="0">
                <a:solidFill>
                  <a:srgbClr val="000000"/>
                </a:solidFill>
                <a:latin typeface="Arial"/>
                <a:ea typeface="Arial"/>
                <a:cs typeface="Arial"/>
                <a:sym typeface="Arial"/>
              </a:endParaRPr>
            </a:p>
          </p:txBody>
        </p:sp>
        <p:sp>
          <p:nvSpPr>
            <p:cNvPr id="226" name="Google Shape;226;p29">
              <a:extLst>
                <a:ext uri="{FF2B5EF4-FFF2-40B4-BE49-F238E27FC236}">
                  <a16:creationId xmlns:a16="http://schemas.microsoft.com/office/drawing/2014/main" id="{317262A7-325A-42FA-0007-8378B92FA21A}"/>
                </a:ext>
              </a:extLst>
            </p:cNvPr>
            <p:cNvSpPr/>
            <p:nvPr/>
          </p:nvSpPr>
          <p:spPr>
            <a:xfrm>
              <a:off x="7256520" y="1639800"/>
              <a:ext cx="562320" cy="573120"/>
            </a:xfrm>
            <a:custGeom>
              <a:avLst/>
              <a:gdLst/>
              <a:ahLst/>
              <a:cxnLst/>
              <a:rect l="l" t="t" r="r" b="b"/>
              <a:pathLst>
                <a:path w="1562" h="1592" extrusionOk="0">
                  <a:moveTo>
                    <a:pt x="295" y="0"/>
                  </a:moveTo>
                  <a:lnTo>
                    <a:pt x="0" y="301"/>
                  </a:lnTo>
                  <a:lnTo>
                    <a:pt x="486" y="796"/>
                  </a:lnTo>
                  <a:lnTo>
                    <a:pt x="0" y="1291"/>
                  </a:lnTo>
                  <a:lnTo>
                    <a:pt x="295" y="1592"/>
                  </a:lnTo>
                  <a:lnTo>
                    <a:pt x="781" y="1097"/>
                  </a:lnTo>
                  <a:lnTo>
                    <a:pt x="1267" y="1592"/>
                  </a:lnTo>
                  <a:lnTo>
                    <a:pt x="1562" y="1291"/>
                  </a:lnTo>
                  <a:lnTo>
                    <a:pt x="1076" y="796"/>
                  </a:lnTo>
                  <a:lnTo>
                    <a:pt x="1562" y="301"/>
                  </a:lnTo>
                  <a:lnTo>
                    <a:pt x="1267" y="0"/>
                  </a:lnTo>
                  <a:lnTo>
                    <a:pt x="781" y="496"/>
                  </a:lnTo>
                  <a:lnTo>
                    <a:pt x="295" y="0"/>
                  </a:lnTo>
                  <a:close/>
                </a:path>
              </a:pathLst>
            </a:custGeom>
            <a:solidFill>
              <a:schemeClr val="dk1"/>
            </a:solidFill>
            <a:ln>
              <a:noFill/>
            </a:ln>
          </p:spPr>
          <p:txBody>
            <a:bodyPr spcFirstLastPara="1" wrap="square" lIns="120000" tIns="60000" rIns="120000" bIns="60000" anchor="ctr" anchorCtr="1">
              <a:noAutofit/>
            </a:bodyPr>
            <a:lstStyle/>
            <a:p>
              <a:pPr defTabSz="1219170">
                <a:buClr>
                  <a:srgbClr val="000000"/>
                </a:buClr>
                <a:buSzPts val="1800"/>
              </a:pPr>
              <a:endParaRPr sz="2400" kern="0">
                <a:solidFill>
                  <a:srgbClr val="000000"/>
                </a:solidFill>
                <a:latin typeface="Arial"/>
                <a:ea typeface="Arial"/>
                <a:cs typeface="Arial"/>
                <a:sym typeface="Arial"/>
              </a:endParaRPr>
            </a:p>
          </p:txBody>
        </p:sp>
        <p:sp>
          <p:nvSpPr>
            <p:cNvPr id="227" name="Google Shape;227;p29">
              <a:extLst>
                <a:ext uri="{FF2B5EF4-FFF2-40B4-BE49-F238E27FC236}">
                  <a16:creationId xmlns:a16="http://schemas.microsoft.com/office/drawing/2014/main" id="{C56B7A01-0A74-8F2E-6E09-330BB51DDC9A}"/>
                </a:ext>
              </a:extLst>
            </p:cNvPr>
            <p:cNvSpPr/>
            <p:nvPr/>
          </p:nvSpPr>
          <p:spPr>
            <a:xfrm>
              <a:off x="7256520" y="835200"/>
              <a:ext cx="562320" cy="573120"/>
            </a:xfrm>
            <a:custGeom>
              <a:avLst/>
              <a:gdLst/>
              <a:ahLst/>
              <a:cxnLst/>
              <a:rect l="l" t="t" r="r" b="b"/>
              <a:pathLst>
                <a:path w="1562" h="1592" extrusionOk="0">
                  <a:moveTo>
                    <a:pt x="295" y="0"/>
                  </a:moveTo>
                  <a:lnTo>
                    <a:pt x="0" y="301"/>
                  </a:lnTo>
                  <a:lnTo>
                    <a:pt x="486" y="796"/>
                  </a:lnTo>
                  <a:lnTo>
                    <a:pt x="0" y="1291"/>
                  </a:lnTo>
                  <a:lnTo>
                    <a:pt x="295" y="1592"/>
                  </a:lnTo>
                  <a:lnTo>
                    <a:pt x="781" y="1097"/>
                  </a:lnTo>
                  <a:lnTo>
                    <a:pt x="1267" y="1592"/>
                  </a:lnTo>
                  <a:lnTo>
                    <a:pt x="1562" y="1291"/>
                  </a:lnTo>
                  <a:lnTo>
                    <a:pt x="1076" y="796"/>
                  </a:lnTo>
                  <a:lnTo>
                    <a:pt x="1562" y="301"/>
                  </a:lnTo>
                  <a:lnTo>
                    <a:pt x="1267" y="0"/>
                  </a:lnTo>
                  <a:lnTo>
                    <a:pt x="781" y="495"/>
                  </a:lnTo>
                  <a:lnTo>
                    <a:pt x="295" y="0"/>
                  </a:lnTo>
                  <a:close/>
                </a:path>
              </a:pathLst>
            </a:custGeom>
            <a:solidFill>
              <a:schemeClr val="dk1"/>
            </a:solidFill>
            <a:ln>
              <a:noFill/>
            </a:ln>
          </p:spPr>
          <p:txBody>
            <a:bodyPr spcFirstLastPara="1" wrap="square" lIns="120000" tIns="60000" rIns="120000" bIns="60000" anchor="ctr" anchorCtr="1">
              <a:noAutofit/>
            </a:bodyPr>
            <a:lstStyle/>
            <a:p>
              <a:pPr defTabSz="1219170">
                <a:buClr>
                  <a:srgbClr val="000000"/>
                </a:buClr>
                <a:buSzPts val="1800"/>
              </a:pPr>
              <a:endParaRPr sz="2400" kern="0">
                <a:solidFill>
                  <a:srgbClr val="000000"/>
                </a:solidFill>
                <a:latin typeface="Arial"/>
                <a:ea typeface="Arial"/>
                <a:cs typeface="Arial"/>
                <a:sym typeface="Arial"/>
              </a:endParaRPr>
            </a:p>
          </p:txBody>
        </p:sp>
      </p:grpSp>
      <p:cxnSp>
        <p:nvCxnSpPr>
          <p:cNvPr id="228" name="Google Shape;228;p29">
            <a:extLst>
              <a:ext uri="{FF2B5EF4-FFF2-40B4-BE49-F238E27FC236}">
                <a16:creationId xmlns:a16="http://schemas.microsoft.com/office/drawing/2014/main" id="{E4339E0D-0EEA-2D64-1ACF-89323E7EAFD0}"/>
              </a:ext>
            </a:extLst>
          </p:cNvPr>
          <p:cNvCxnSpPr/>
          <p:nvPr/>
        </p:nvCxnSpPr>
        <p:spPr>
          <a:xfrm rot="10800000">
            <a:off x="2833000" y="4047451"/>
            <a:ext cx="8742400" cy="0"/>
          </a:xfrm>
          <a:prstGeom prst="straightConnector1">
            <a:avLst/>
          </a:prstGeom>
          <a:noFill/>
          <a:ln w="38100" cap="flat" cmpd="sng">
            <a:solidFill>
              <a:schemeClr val="dk1"/>
            </a:solidFill>
            <a:prstDash val="solid"/>
            <a:round/>
            <a:headEnd type="none" w="sm" len="sm"/>
            <a:tailEnd type="none" w="sm" len="sm"/>
          </a:ln>
        </p:spPr>
      </p:cxnSp>
    </p:spTree>
    <p:extLst>
      <p:ext uri="{BB962C8B-B14F-4D97-AF65-F5344CB8AC3E}">
        <p14:creationId xmlns:p14="http://schemas.microsoft.com/office/powerpoint/2010/main" val="1256695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07333" y="1793163"/>
            <a:ext cx="5628680" cy="3061600"/>
          </a:xfrm>
        </p:spPr>
        <p:txBody>
          <a:bodyPr/>
          <a:lstStyle/>
          <a:p>
            <a:r>
              <a:rPr lang="en-US" sz="2133" dirty="0">
                <a:latin typeface="Century" panose="02040604050505020304" pitchFamily="18" charset="0"/>
              </a:rPr>
              <a:t>Current methods for measuring ball possession lack precision, especially for teams with unique play styles. Analysts need automated solutions to minimize errors and capture subtle game dynamics. Computer vision and deep learning offer a revolutionary approach—providing objective, consistent insights into possession</a:t>
            </a:r>
          </a:p>
        </p:txBody>
      </p:sp>
      <p:pic>
        <p:nvPicPr>
          <p:cNvPr id="8" name="Picture Placeholder 7"/>
          <p:cNvPicPr>
            <a:picLocks noGrp="1" noChangeAspect="1"/>
          </p:cNvPicPr>
          <p:nvPr>
            <p:ph type="pic" idx="2"/>
          </p:nvPr>
        </p:nvPicPr>
        <p:blipFill>
          <a:blip r:embed="rId2">
            <a:extLst>
              <a:ext uri="{28A0092B-C50C-407E-A947-70E740481C1C}">
                <a14:useLocalDpi xmlns:a14="http://schemas.microsoft.com/office/drawing/2010/main" val="0"/>
              </a:ext>
            </a:extLst>
          </a:blip>
          <a:srcRect l="2407" r="2407"/>
          <a:stretch>
            <a:fillRect/>
          </a:stretch>
        </p:blipFill>
        <p:spPr>
          <a:xfrm>
            <a:off x="6959342" y="1045527"/>
            <a:ext cx="4402615" cy="4556872"/>
          </a:xfrm>
        </p:spPr>
      </p:pic>
      <p:sp>
        <p:nvSpPr>
          <p:cNvPr id="2" name="TextBox 1"/>
          <p:cNvSpPr txBox="1"/>
          <p:nvPr/>
        </p:nvSpPr>
        <p:spPr>
          <a:xfrm>
            <a:off x="5454317" y="2818827"/>
            <a:ext cx="65" cy="369332"/>
          </a:xfrm>
          <a:prstGeom prst="rect">
            <a:avLst/>
          </a:prstGeom>
          <a:noFill/>
        </p:spPr>
        <p:txBody>
          <a:bodyPr wrap="none" lIns="0" tIns="0" rIns="0" bIns="0" rtlCol="0">
            <a:spAutoFit/>
          </a:bodyPr>
          <a:lstStyle/>
          <a:p>
            <a:endParaRPr lang="en-US" sz="2400" dirty="0"/>
          </a:p>
        </p:txBody>
      </p:sp>
    </p:spTree>
    <p:extLst>
      <p:ext uri="{BB962C8B-B14F-4D97-AF65-F5344CB8AC3E}">
        <p14:creationId xmlns:p14="http://schemas.microsoft.com/office/powerpoint/2010/main" val="10506300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Indoor Soccer Club by Slidesgo">
  <a:themeElements>
    <a:clrScheme name="Simple Light">
      <a:dk1>
        <a:srgbClr val="FFFFFF"/>
      </a:dk1>
      <a:lt1>
        <a:srgbClr val="007637"/>
      </a:lt1>
      <a:dk2>
        <a:srgbClr val="00B056"/>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916</TotalTime>
  <Words>3259</Words>
  <Application>Microsoft Office PowerPoint</Application>
  <PresentationFormat>Widescreen</PresentationFormat>
  <Paragraphs>523</Paragraphs>
  <Slides>64</Slides>
  <Notes>43</Notes>
  <HiddenSlides>0</HiddenSlides>
  <MMClips>0</MMClips>
  <ScaleCrop>false</ScaleCrop>
  <HeadingPairs>
    <vt:vector size="4" baseType="variant">
      <vt:variant>
        <vt:lpstr>Theme</vt:lpstr>
      </vt:variant>
      <vt:variant>
        <vt:i4>1</vt:i4>
      </vt:variant>
      <vt:variant>
        <vt:lpstr>Slide Titles</vt:lpstr>
      </vt:variant>
      <vt:variant>
        <vt:i4>64</vt:i4>
      </vt:variant>
    </vt:vector>
  </HeadingPairs>
  <TitlesOfParts>
    <vt:vector size="65" baseType="lpstr">
      <vt:lpstr>Indoor Soccer Club by Slidesgo</vt:lpstr>
      <vt:lpstr>Bein-Sport </vt:lpstr>
      <vt:lpstr>Team members </vt:lpstr>
      <vt:lpstr>Dr. Manal Tantawi  TA. Aya Nasser </vt:lpstr>
      <vt:lpstr>Table of contents</vt:lpstr>
      <vt:lpstr>Introduction</vt:lpstr>
      <vt:lpstr>Problem Definition </vt:lpstr>
      <vt:lpstr>Traditional ball possession analysis in football relies on manual methods, which are prone to inaccuracies.</vt:lpstr>
      <vt:lpstr>Motivation</vt:lpstr>
      <vt:lpstr>Current methods for measuring ball possession lack precision, especially for teams with unique play styles. Analysts need automated solutions to minimize errors and capture subtle game dynamics. Computer vision and deep learning offer a revolutionary approach—providing objective, consistent insights into possession</vt:lpstr>
      <vt:lpstr>Objectives</vt:lpstr>
      <vt:lpstr>PowerPoint Presentation</vt:lpstr>
      <vt:lpstr>Related work </vt:lpstr>
      <vt:lpstr>PowerPoint Presentation</vt:lpstr>
      <vt:lpstr>PowerPoint Presentation</vt:lpstr>
      <vt:lpstr>PowerPoint Presentation</vt:lpstr>
      <vt:lpstr>Dataset Describtion </vt:lpstr>
      <vt:lpstr>SoccerNet</vt:lpstr>
      <vt:lpstr>illustration for dataset structure and components.</vt:lpstr>
      <vt:lpstr>Dataset Characteristics and Challenges </vt:lpstr>
      <vt:lpstr>System Architecture</vt:lpstr>
      <vt:lpstr>PowerPoint Presentation</vt:lpstr>
      <vt:lpstr>Front-End</vt:lpstr>
      <vt:lpstr>PowerPoint Presentation</vt:lpstr>
      <vt:lpstr>Back-End</vt:lpstr>
      <vt:lpstr>PowerPoint Presentation</vt:lpstr>
      <vt:lpstr>Detection</vt:lpstr>
      <vt:lpstr>PowerPoint Presentation</vt:lpstr>
      <vt:lpstr>The Science Behind YOLOv8</vt:lpstr>
      <vt:lpstr>YOLOv8 architecture</vt:lpstr>
      <vt:lpstr>PowerPoint Presentation</vt:lpstr>
      <vt:lpstr>Tracking</vt:lpstr>
      <vt:lpstr>Initial Approach – DeepSORT</vt:lpstr>
      <vt:lpstr>Transition to Norfair</vt:lpstr>
      <vt:lpstr>PowerPoint Presentation</vt:lpstr>
      <vt:lpstr>PowerPoint Presentation</vt:lpstr>
      <vt:lpstr>Cluster</vt:lpstr>
      <vt:lpstr>PowerPoint Presentation</vt:lpstr>
      <vt:lpstr>PowerPoint Presentation</vt:lpstr>
      <vt:lpstr>PowerPoint Presentation</vt:lpstr>
      <vt:lpstr>PowerPoint Presentation</vt:lpstr>
      <vt:lpstr>PowerPoint Presentation</vt:lpstr>
      <vt:lpstr>Field Transformation</vt:lpstr>
      <vt:lpstr>PowerPoint Presentation</vt:lpstr>
      <vt:lpstr>PowerPoint Presentation</vt:lpstr>
      <vt:lpstr>PowerPoint Presentation</vt:lpstr>
      <vt:lpstr>Ball  Calculation</vt:lpstr>
      <vt:lpstr>PowerPoint Presentation</vt:lpstr>
      <vt:lpstr>PowerPoint Presentation</vt:lpstr>
      <vt:lpstr>Experimental  Results </vt:lpstr>
      <vt:lpstr>Robust &amp; Real-Time Ball Possession Analysis</vt:lpstr>
      <vt:lpstr>Robust &amp; Real-Time Ball Possession Analysis</vt:lpstr>
      <vt:lpstr>Robust &amp; Real-Time Ball Possession Analysis</vt:lpstr>
      <vt:lpstr>YOLO Evaluation </vt:lpstr>
      <vt:lpstr>PowerPoint Presentation</vt:lpstr>
      <vt:lpstr>PowerPoint Presentation</vt:lpstr>
      <vt:lpstr>Demo</vt:lpstr>
      <vt:lpstr>Conclusion and future work</vt:lpstr>
      <vt:lpstr>Football Ball Possession Tracking System</vt:lpstr>
      <vt:lpstr>Future Improvements &amp; Extensions</vt:lpstr>
      <vt:lpstr>References</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Bein-Sport </dc:title>
  <dc:creator>تسنيم بهاء الدين محمد محمد</dc:creator>
  <cp:lastModifiedBy>Seif Wael</cp:lastModifiedBy>
  <cp:revision>16</cp:revision>
  <dcterms:created xsi:type="dcterms:W3CDTF">2025-06-27T19:28:05Z</dcterms:created>
  <dcterms:modified xsi:type="dcterms:W3CDTF">2025-07-01T12:39:56Z</dcterms:modified>
</cp:coreProperties>
</file>